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311" r:id="rId4"/>
    <p:sldId id="261" r:id="rId5"/>
    <p:sldId id="259" r:id="rId6"/>
    <p:sldId id="258" r:id="rId7"/>
    <p:sldId id="278" r:id="rId8"/>
    <p:sldId id="279" r:id="rId9"/>
    <p:sldId id="277" r:id="rId10"/>
    <p:sldId id="344" r:id="rId11"/>
    <p:sldId id="345" r:id="rId12"/>
    <p:sldId id="276" r:id="rId13"/>
    <p:sldId id="287" r:id="rId14"/>
    <p:sldId id="286" r:id="rId15"/>
    <p:sldId id="285" r:id="rId16"/>
    <p:sldId id="284" r:id="rId17"/>
    <p:sldId id="283" r:id="rId18"/>
    <p:sldId id="282" r:id="rId19"/>
    <p:sldId id="281" r:id="rId20"/>
    <p:sldId id="376" r:id="rId21"/>
    <p:sldId id="377" r:id="rId22"/>
    <p:sldId id="378" r:id="rId23"/>
    <p:sldId id="379" r:id="rId24"/>
    <p:sldId id="280" r:id="rId25"/>
    <p:sldId id="275" r:id="rId26"/>
    <p:sldId id="274" r:id="rId27"/>
    <p:sldId id="273" r:id="rId28"/>
    <p:sldId id="272" r:id="rId29"/>
    <p:sldId id="380" r:id="rId30"/>
    <p:sldId id="381" r:id="rId31"/>
    <p:sldId id="382" r:id="rId32"/>
    <p:sldId id="383" r:id="rId33"/>
    <p:sldId id="384" r:id="rId34"/>
    <p:sldId id="385" r:id="rId35"/>
    <p:sldId id="271" r:id="rId36"/>
    <p:sldId id="270" r:id="rId37"/>
    <p:sldId id="269" r:id="rId38"/>
    <p:sldId id="268" r:id="rId39"/>
    <p:sldId id="267" r:id="rId40"/>
    <p:sldId id="386" r:id="rId41"/>
    <p:sldId id="387" r:id="rId42"/>
    <p:sldId id="388" r:id="rId43"/>
    <p:sldId id="389" r:id="rId44"/>
    <p:sldId id="390" r:id="rId45"/>
    <p:sldId id="391" r:id="rId46"/>
    <p:sldId id="392" r:id="rId47"/>
    <p:sldId id="393" r:id="rId48"/>
    <p:sldId id="266" r:id="rId49"/>
    <p:sldId id="265" r:id="rId50"/>
    <p:sldId id="264" r:id="rId51"/>
    <p:sldId id="263" r:id="rId52"/>
    <p:sldId id="394" r:id="rId53"/>
    <p:sldId id="395" r:id="rId54"/>
    <p:sldId id="396" r:id="rId55"/>
    <p:sldId id="397" r:id="rId56"/>
    <p:sldId id="398" r:id="rId57"/>
    <p:sldId id="399" r:id="rId58"/>
    <p:sldId id="400" r:id="rId59"/>
    <p:sldId id="401" r:id="rId60"/>
    <p:sldId id="262" r:id="rId61"/>
    <p:sldId id="310" r:id="rId62"/>
    <p:sldId id="309" r:id="rId63"/>
    <p:sldId id="308" r:id="rId64"/>
    <p:sldId id="402" r:id="rId65"/>
    <p:sldId id="403" r:id="rId66"/>
    <p:sldId id="307" r:id="rId67"/>
    <p:sldId id="306" r:id="rId68"/>
    <p:sldId id="305" r:id="rId69"/>
    <p:sldId id="304" r:id="rId70"/>
    <p:sldId id="404" r:id="rId71"/>
    <p:sldId id="405" r:id="rId72"/>
    <p:sldId id="328" r:id="rId73"/>
    <p:sldId id="327" r:id="rId74"/>
    <p:sldId id="302" r:id="rId75"/>
    <p:sldId id="301" r:id="rId76"/>
    <p:sldId id="300" r:id="rId77"/>
    <p:sldId id="299" r:id="rId78"/>
    <p:sldId id="298"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348"/>
    <a:srgbClr val="FFFFFF"/>
    <a:srgbClr val="95A27D"/>
    <a:srgbClr val="3D5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p:cViewPr>
        <p:scale>
          <a:sx n="50" d="100"/>
          <a:sy n="50" d="100"/>
        </p:scale>
        <p:origin x="3400" y="13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7D97DA-360C-4276-99B9-5D7F2F63D971}" type="datetimeFigureOut">
              <a:rPr lang="en-US" smtClean="0"/>
              <a:t>6/24/17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71C9-EEA0-480E-9D45-AF8AB3B14A30}" type="slidenum">
              <a:rPr lang="en-US" smtClean="0"/>
              <a:t>‹#›</a:t>
            </a:fld>
            <a:endParaRPr lang="en-US"/>
          </a:p>
        </p:txBody>
      </p:sp>
      <p:sp>
        <p:nvSpPr>
          <p:cNvPr id="7" name="Rectangle 6"/>
          <p:cNvSpPr/>
          <p:nvPr userDrawn="1"/>
        </p:nvSpPr>
        <p:spPr>
          <a:xfrm>
            <a:off x="0" y="0"/>
            <a:ext cx="9144000" cy="1447800"/>
          </a:xfrm>
          <a:prstGeom prst="rect">
            <a:avLst/>
          </a:prstGeom>
          <a:solidFill>
            <a:srgbClr val="3D57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2019300"/>
            <a:ext cx="9144000" cy="266700"/>
          </a:xfrm>
          <a:prstGeom prst="rect">
            <a:avLst/>
          </a:prstGeom>
          <a:solidFill>
            <a:srgbClr val="95A2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47800"/>
            <a:ext cx="9144000" cy="571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286000"/>
            <a:ext cx="9144000" cy="4572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02857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D97DA-360C-4276-99B9-5D7F2F63D971}" type="datetimeFigureOut">
              <a:rPr lang="en-US" smtClean="0"/>
              <a:t>6/24/17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353766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D97DA-360C-4276-99B9-5D7F2F63D971}" type="datetimeFigureOut">
              <a:rPr lang="en-US" smtClean="0"/>
              <a:t>6/24/17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380458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7D97DA-360C-4276-99B9-5D7F2F63D971}" type="datetimeFigureOut">
              <a:rPr lang="en-US" smtClean="0"/>
              <a:t>6/24/17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2942139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7D97DA-360C-4276-99B9-5D7F2F63D971}" type="datetimeFigureOut">
              <a:rPr lang="en-US" smtClean="0"/>
              <a:t>6/24/17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205866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7D97DA-360C-4276-99B9-5D7F2F63D971}" type="datetimeFigureOut">
              <a:rPr lang="en-US" smtClean="0"/>
              <a:t>6/24/17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79661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7D97DA-360C-4276-99B9-5D7F2F63D971}" type="datetimeFigureOut">
              <a:rPr lang="en-US" smtClean="0"/>
              <a:t>6/24/17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276274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7D97DA-360C-4276-99B9-5D7F2F63D971}" type="datetimeFigureOut">
              <a:rPr lang="en-US" smtClean="0"/>
              <a:t>6/24/17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36842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7D97DA-360C-4276-99B9-5D7F2F63D971}" type="datetimeFigureOut">
              <a:rPr lang="en-US" smtClean="0"/>
              <a:t>6/24/17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397867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D97DA-360C-4276-99B9-5D7F2F63D971}" type="datetimeFigureOut">
              <a:rPr lang="en-US" smtClean="0"/>
              <a:t>6/24/17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422204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7D97DA-360C-4276-99B9-5D7F2F63D971}" type="datetimeFigureOut">
              <a:rPr lang="en-US" smtClean="0"/>
              <a:t>6/24/17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7671C9-EEA0-480E-9D45-AF8AB3B14A30}" type="slidenum">
              <a:rPr lang="en-US" smtClean="0"/>
              <a:t>‹#›</a:t>
            </a:fld>
            <a:endParaRPr lang="en-US"/>
          </a:p>
        </p:txBody>
      </p:sp>
    </p:spTree>
    <p:extLst>
      <p:ext uri="{BB962C8B-B14F-4D97-AF65-F5344CB8AC3E}">
        <p14:creationId xmlns:p14="http://schemas.microsoft.com/office/powerpoint/2010/main" val="20789875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D97DA-360C-4276-99B9-5D7F2F63D971}" type="datetimeFigureOut">
              <a:rPr lang="en-US" smtClean="0"/>
              <a:t>6/24/17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671C9-EEA0-480E-9D45-AF8AB3B14A30}" type="slidenum">
              <a:rPr lang="en-US" smtClean="0"/>
              <a:t>‹#›</a:t>
            </a:fld>
            <a:endParaRPr lang="en-US"/>
          </a:p>
        </p:txBody>
      </p:sp>
    </p:spTree>
    <p:extLst>
      <p:ext uri="{BB962C8B-B14F-4D97-AF65-F5344CB8AC3E}">
        <p14:creationId xmlns:p14="http://schemas.microsoft.com/office/powerpoint/2010/main" val="26963210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slide" Target="slide12.xml"/><Relationship Id="rId5" Type="http://schemas.openxmlformats.org/officeDocument/2006/relationships/slide" Target="slide72.xml"/><Relationship Id="rId6" Type="http://schemas.openxmlformats.org/officeDocument/2006/relationships/slide" Target="slide73.xml"/><Relationship Id="rId1" Type="http://schemas.openxmlformats.org/officeDocument/2006/relationships/slideLayout" Target="../slideLayouts/slideLayout1.xml"/><Relationship Id="rId2"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olumbiastate.ed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30.xml"/><Relationship Id="rId3" Type="http://schemas.openxmlformats.org/officeDocument/2006/relationships/slide" Target="slide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rive.google.com/open?id=1xPT49Nlz7_RoOPR7YA-vHzaRcsMUb2hiCjtvTpHOFLw"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3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4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4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47.xml"/><Relationship Id="rId3" Type="http://schemas.openxmlformats.org/officeDocument/2006/relationships/slide" Target="slide7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5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6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78.xml"/><Relationship Id="rId3" Type="http://schemas.openxmlformats.org/officeDocument/2006/relationships/slide" Target="slide7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rive.google.com/open?id=1uCY-o8KtRWR6L8gCcQnlLFgySelYjBeu51VNylF0lKQ"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772400" cy="1470025"/>
          </a:xfrm>
        </p:spPr>
        <p:txBody>
          <a:bodyPr>
            <a:normAutofit fontScale="90000"/>
          </a:bodyPr>
          <a:lstStyle/>
          <a:p>
            <a:pPr algn="l"/>
            <a:r>
              <a:rPr lang="en-US" sz="3600" dirty="0" smtClean="0">
                <a:solidFill>
                  <a:schemeClr val="bg1"/>
                </a:solidFill>
                <a:latin typeface="Times New Roman" panose="02020603050405020304" pitchFamily="18" charset="0"/>
                <a:cs typeface="Times New Roman" panose="02020603050405020304" pitchFamily="18" charset="0"/>
              </a:rPr>
              <a:t>Using the Columbia State Website to Guide a First </a:t>
            </a:r>
            <a:r>
              <a:rPr lang="en-US" sz="3600" dirty="0">
                <a:solidFill>
                  <a:schemeClr val="bg1"/>
                </a:solidFill>
                <a:latin typeface="Times New Roman" panose="02020603050405020304" pitchFamily="18" charset="0"/>
                <a:cs typeface="Times New Roman" panose="02020603050405020304" pitchFamily="18" charset="0"/>
              </a:rPr>
              <a:t>T</a:t>
            </a:r>
            <a:r>
              <a:rPr lang="en-US" sz="3600" dirty="0" smtClean="0">
                <a:solidFill>
                  <a:schemeClr val="bg1"/>
                </a:solidFill>
                <a:latin typeface="Times New Roman" panose="02020603050405020304" pitchFamily="18" charset="0"/>
                <a:cs typeface="Times New Roman" panose="02020603050405020304" pitchFamily="18" charset="0"/>
              </a:rPr>
              <a:t>ime </a:t>
            </a:r>
            <a:r>
              <a:rPr lang="en-US" sz="3600" dirty="0">
                <a:solidFill>
                  <a:schemeClr val="bg1"/>
                </a:solidFill>
                <a:latin typeface="Times New Roman" panose="02020603050405020304" pitchFamily="18" charset="0"/>
                <a:cs typeface="Times New Roman" panose="02020603050405020304" pitchFamily="18" charset="0"/>
              </a:rPr>
              <a:t>C</a:t>
            </a:r>
            <a:r>
              <a:rPr lang="en-US" sz="3600" dirty="0" smtClean="0">
                <a:solidFill>
                  <a:schemeClr val="bg1"/>
                </a:solidFill>
                <a:latin typeface="Times New Roman" panose="02020603050405020304" pitchFamily="18" charset="0"/>
                <a:cs typeface="Times New Roman" panose="02020603050405020304" pitchFamily="18" charset="0"/>
              </a:rPr>
              <a:t>ollege </a:t>
            </a:r>
            <a:r>
              <a:rPr lang="en-US" sz="3600" dirty="0">
                <a:solidFill>
                  <a:schemeClr val="bg1"/>
                </a:solidFill>
                <a:latin typeface="Times New Roman" panose="02020603050405020304" pitchFamily="18" charset="0"/>
                <a:cs typeface="Times New Roman" panose="02020603050405020304" pitchFamily="18" charset="0"/>
              </a:rPr>
              <a:t>S</a:t>
            </a:r>
            <a:r>
              <a:rPr lang="en-US" sz="3600" dirty="0" smtClean="0">
                <a:solidFill>
                  <a:schemeClr val="bg1"/>
                </a:solidFill>
                <a:latin typeface="Times New Roman" panose="02020603050405020304" pitchFamily="18" charset="0"/>
                <a:cs typeface="Times New Roman" panose="02020603050405020304" pitchFamily="18" charset="0"/>
              </a:rPr>
              <a:t>tudent through the Admissions </a:t>
            </a:r>
            <a:r>
              <a:rPr lang="en-US" sz="3600" dirty="0">
                <a:solidFill>
                  <a:schemeClr val="bg1"/>
                </a:solidFill>
                <a:latin typeface="Times New Roman" panose="02020603050405020304" pitchFamily="18" charset="0"/>
                <a:cs typeface="Times New Roman" panose="02020603050405020304" pitchFamily="18" charset="0"/>
              </a:rPr>
              <a:t>P</a:t>
            </a:r>
            <a:r>
              <a:rPr lang="en-US" sz="3600" dirty="0" smtClean="0">
                <a:solidFill>
                  <a:schemeClr val="bg1"/>
                </a:solidFill>
                <a:latin typeface="Times New Roman" panose="02020603050405020304" pitchFamily="18" charset="0"/>
                <a:cs typeface="Times New Roman" panose="02020603050405020304" pitchFamily="18" charset="0"/>
              </a:rPr>
              <a:t>rocess</a:t>
            </a:r>
            <a:endParaRPr lang="en-US" sz="3600" dirty="0">
              <a:solidFill>
                <a:schemeClr val="bg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990600" y="2590800"/>
            <a:ext cx="7239000" cy="3048000"/>
          </a:xfrm>
        </p:spPr>
        <p:txBody>
          <a:bodyPr>
            <a:normAutofit/>
          </a:bodyPr>
          <a:lstStyle/>
          <a:p>
            <a:r>
              <a:rPr lang="en-US" sz="6000" dirty="0" smtClean="0">
                <a:solidFill>
                  <a:srgbClr val="008348"/>
                </a:solidFill>
                <a:latin typeface="Rokkitt" panose="02000503050000020003" pitchFamily="2" charset="0"/>
              </a:rPr>
              <a:t>Enrollment Services Training</a:t>
            </a:r>
            <a:endParaRPr lang="en-US" sz="6000" dirty="0">
              <a:solidFill>
                <a:srgbClr val="008348"/>
              </a:solidFill>
              <a:latin typeface="Rokkitt" panose="02000503050000020003" pitchFamily="2" charset="0"/>
            </a:endParaRPr>
          </a:p>
        </p:txBody>
      </p:sp>
      <p:sp>
        <p:nvSpPr>
          <p:cNvPr id="4" name="Action Button: Forward or Next 3">
            <a:hlinkClick r:id="" action="ppaction://hlinkshowjump?jump=nextslide" highlightClick="1"/>
          </p:cNvPr>
          <p:cNvSpPr/>
          <p:nvPr/>
        </p:nvSpPr>
        <p:spPr>
          <a:xfrm>
            <a:off x="7772400" y="5867400"/>
            <a:ext cx="6096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TextBox 4"/>
          <p:cNvSpPr txBox="1"/>
          <p:nvPr/>
        </p:nvSpPr>
        <p:spPr>
          <a:xfrm>
            <a:off x="0" y="1524000"/>
            <a:ext cx="9144000" cy="369332"/>
          </a:xfrm>
          <a:prstGeom prst="rect">
            <a:avLst/>
          </a:prstGeom>
          <a:noFill/>
          <a:ln>
            <a:solidFill>
              <a:srgbClr val="FFFFFF"/>
            </a:solidFill>
          </a:ln>
        </p:spPr>
        <p:txBody>
          <a:bodyPr wrap="square" rtlCol="0">
            <a:spAutoFit/>
          </a:bodyPr>
          <a:lstStyle/>
          <a:p>
            <a:r>
              <a:rPr lang="en-US" dirty="0" smtClean="0">
                <a:solidFill>
                  <a:srgbClr val="FFFFFF"/>
                </a:solidFill>
                <a:hlinkClick r:id="rId2" action="ppaction://hlinksldjump"/>
              </a:rPr>
              <a:t>Welcome</a:t>
            </a:r>
            <a:r>
              <a:rPr lang="en-US" dirty="0" smtClean="0">
                <a:solidFill>
                  <a:srgbClr val="FFFFFF"/>
                </a:solidFill>
              </a:rPr>
              <a:t>                        </a:t>
            </a:r>
            <a:r>
              <a:rPr lang="en-US" dirty="0" smtClean="0">
                <a:solidFill>
                  <a:srgbClr val="FFFFFF"/>
                </a:solidFill>
                <a:hlinkClick r:id="rId3" action="ppaction://hlinksldjump"/>
              </a:rPr>
              <a:t>Pretest</a:t>
            </a:r>
            <a:r>
              <a:rPr lang="en-US" dirty="0" smtClean="0">
                <a:solidFill>
                  <a:srgbClr val="FFFFFF"/>
                </a:solidFill>
              </a:rPr>
              <a:t>                        </a:t>
            </a:r>
            <a:r>
              <a:rPr lang="en-US" dirty="0" smtClean="0">
                <a:solidFill>
                  <a:srgbClr val="FFFFFF"/>
                </a:solidFill>
                <a:hlinkClick r:id="rId4" action="ppaction://hlinksldjump"/>
              </a:rPr>
              <a:t>Objectives</a:t>
            </a:r>
            <a:r>
              <a:rPr lang="en-US" dirty="0" smtClean="0">
                <a:solidFill>
                  <a:srgbClr val="FFFFFF"/>
                </a:solidFill>
              </a:rPr>
              <a:t>                        </a:t>
            </a:r>
            <a:r>
              <a:rPr lang="en-US" dirty="0" smtClean="0">
                <a:solidFill>
                  <a:srgbClr val="FFFFFF"/>
                </a:solidFill>
                <a:hlinkClick r:id="rId5" action="ppaction://hlinksldjump"/>
              </a:rPr>
              <a:t>Posttest</a:t>
            </a:r>
            <a:r>
              <a:rPr lang="en-US" dirty="0" smtClean="0">
                <a:solidFill>
                  <a:srgbClr val="FFFFFF"/>
                </a:solidFill>
              </a:rPr>
              <a:t>                        </a:t>
            </a:r>
            <a:r>
              <a:rPr lang="en-US" dirty="0" smtClean="0">
                <a:solidFill>
                  <a:srgbClr val="FFFFFF"/>
                </a:solidFill>
                <a:hlinkClick r:id="rId6" action="ppaction://hlinksldjump"/>
              </a:rPr>
              <a:t>Recap</a:t>
            </a:r>
            <a:r>
              <a:rPr lang="en-US" dirty="0" smtClean="0">
                <a:solidFill>
                  <a:srgbClr val="FFFFFF"/>
                </a:solidFill>
              </a:rPr>
              <a:t>               </a:t>
            </a:r>
            <a:endParaRPr lang="en-US" dirty="0">
              <a:solidFill>
                <a:srgbClr val="FFFFFF"/>
              </a:solidFill>
            </a:endParaRPr>
          </a:p>
        </p:txBody>
      </p:sp>
      <p:sp>
        <p:nvSpPr>
          <p:cNvPr id="6" name="TextBox 5"/>
          <p:cNvSpPr txBox="1"/>
          <p:nvPr/>
        </p:nvSpPr>
        <p:spPr>
          <a:xfrm>
            <a:off x="2819400" y="5867400"/>
            <a:ext cx="3581400" cy="461665"/>
          </a:xfrm>
          <a:prstGeom prst="rect">
            <a:avLst/>
          </a:prstGeom>
          <a:noFill/>
        </p:spPr>
        <p:txBody>
          <a:bodyPr wrap="square" rtlCol="0">
            <a:spAutoFit/>
          </a:bodyPr>
          <a:lstStyle/>
          <a:p>
            <a:pPr algn="ctr"/>
            <a:r>
              <a:rPr lang="en-US" sz="2400" dirty="0" smtClean="0">
                <a:solidFill>
                  <a:srgbClr val="008348"/>
                </a:solidFill>
                <a:latin typeface="Rokkitt" panose="02000503050000020003" pitchFamily="2" charset="0"/>
              </a:rPr>
              <a:t>Travis </a:t>
            </a:r>
            <a:r>
              <a:rPr lang="en-US" sz="2400" dirty="0" err="1" smtClean="0">
                <a:solidFill>
                  <a:srgbClr val="008348"/>
                </a:solidFill>
                <a:latin typeface="Rokkitt" panose="02000503050000020003" pitchFamily="2" charset="0"/>
              </a:rPr>
              <a:t>Krouse</a:t>
            </a:r>
            <a:endParaRPr lang="en-US" sz="2400" dirty="0">
              <a:solidFill>
                <a:srgbClr val="008348"/>
              </a:solidFill>
              <a:latin typeface="Rokkitt" panose="02000503050000020003" pitchFamily="2" charset="0"/>
            </a:endParaRPr>
          </a:p>
        </p:txBody>
      </p:sp>
    </p:spTree>
    <p:extLst>
      <p:ext uri="{BB962C8B-B14F-4D97-AF65-F5344CB8AC3E}">
        <p14:creationId xmlns:p14="http://schemas.microsoft.com/office/powerpoint/2010/main" val="1398648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90800"/>
            <a:ext cx="7162800" cy="2895600"/>
          </a:xfrm>
        </p:spPr>
        <p:txBody>
          <a:bodyPr>
            <a:normAutofit/>
          </a:bodyPr>
          <a:lstStyle/>
          <a:p>
            <a:r>
              <a:rPr lang="en-US" dirty="0" smtClean="0">
                <a:solidFill>
                  <a:srgbClr val="008348"/>
                </a:solidFill>
                <a:latin typeface="Rokkitt" panose="02000503050000020003" pitchFamily="2" charset="0"/>
              </a:rPr>
              <a:t>You should be able to complete this training in an hour or less. It is organized according to the steps in the admissions process, with explanations and illustrations for each step.</a:t>
            </a:r>
            <a:endParaRPr lang="en-US" dirty="0">
              <a:solidFill>
                <a:srgbClr val="008348"/>
              </a:solidFill>
              <a:latin typeface="Rokkitt" panose="02000503050000020003" pitchFamily="2" charset="0"/>
            </a:endParaRP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4" name="Action Button: Back or Previous 3">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0538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90600" y="2590800"/>
            <a:ext cx="7162800" cy="2895600"/>
          </a:xfrm>
        </p:spPr>
        <p:txBody>
          <a:bodyPr>
            <a:normAutofit/>
          </a:bodyPr>
          <a:lstStyle/>
          <a:p>
            <a:r>
              <a:rPr lang="en-US" dirty="0" smtClean="0">
                <a:solidFill>
                  <a:srgbClr val="008348"/>
                </a:solidFill>
                <a:latin typeface="Rokkitt" panose="02000503050000020003" pitchFamily="2" charset="0"/>
              </a:rPr>
              <a:t>To go </a:t>
            </a:r>
            <a:r>
              <a:rPr lang="en-US" b="1" dirty="0" smtClean="0">
                <a:solidFill>
                  <a:srgbClr val="008348"/>
                </a:solidFill>
                <a:latin typeface="Rokkitt" panose="02000503050000020003" pitchFamily="2" charset="0"/>
              </a:rPr>
              <a:t>forward </a:t>
            </a:r>
            <a:r>
              <a:rPr lang="en-US" dirty="0" smtClean="0">
                <a:solidFill>
                  <a:srgbClr val="008348"/>
                </a:solidFill>
                <a:latin typeface="Rokkitt" panose="02000503050000020003" pitchFamily="2" charset="0"/>
              </a:rPr>
              <a:t>in the training, simply press the arrow button pointing to your </a:t>
            </a:r>
            <a:r>
              <a:rPr lang="en-US" b="1" dirty="0" smtClean="0">
                <a:solidFill>
                  <a:srgbClr val="008348"/>
                </a:solidFill>
                <a:latin typeface="Rokkitt" panose="02000503050000020003" pitchFamily="2" charset="0"/>
              </a:rPr>
              <a:t>right</a:t>
            </a:r>
            <a:r>
              <a:rPr lang="en-US" dirty="0" smtClean="0">
                <a:solidFill>
                  <a:srgbClr val="008348"/>
                </a:solidFill>
                <a:latin typeface="Rokkitt" panose="02000503050000020003" pitchFamily="2" charset="0"/>
              </a:rPr>
              <a:t>. </a:t>
            </a:r>
          </a:p>
          <a:p>
            <a:r>
              <a:rPr lang="en-US" dirty="0" smtClean="0">
                <a:solidFill>
                  <a:srgbClr val="008348"/>
                </a:solidFill>
                <a:latin typeface="Rokkitt" panose="02000503050000020003" pitchFamily="2" charset="0"/>
              </a:rPr>
              <a:t>To go </a:t>
            </a:r>
            <a:r>
              <a:rPr lang="en-US" b="1" dirty="0" smtClean="0">
                <a:solidFill>
                  <a:srgbClr val="008348"/>
                </a:solidFill>
                <a:latin typeface="Rokkitt" panose="02000503050000020003" pitchFamily="2" charset="0"/>
              </a:rPr>
              <a:t>back </a:t>
            </a:r>
            <a:r>
              <a:rPr lang="en-US" dirty="0" smtClean="0">
                <a:solidFill>
                  <a:srgbClr val="008348"/>
                </a:solidFill>
                <a:latin typeface="Rokkitt" panose="02000503050000020003" pitchFamily="2" charset="0"/>
              </a:rPr>
              <a:t>in the training, simply press the arrow button pointing to your </a:t>
            </a:r>
            <a:r>
              <a:rPr lang="en-US" b="1" dirty="0" smtClean="0">
                <a:solidFill>
                  <a:srgbClr val="008348"/>
                </a:solidFill>
                <a:latin typeface="Rokkitt" panose="02000503050000020003" pitchFamily="2" charset="0"/>
              </a:rPr>
              <a:t>left</a:t>
            </a:r>
            <a:r>
              <a:rPr lang="en-US" dirty="0" smtClean="0">
                <a:solidFill>
                  <a:srgbClr val="008348"/>
                </a:solidFill>
                <a:latin typeface="Rokkitt" panose="02000503050000020003" pitchFamily="2" charset="0"/>
              </a:rPr>
              <a:t>. </a:t>
            </a:r>
            <a:endParaRPr lang="en-US" dirty="0">
              <a:solidFill>
                <a:srgbClr val="008348"/>
              </a:solidFill>
              <a:latin typeface="Rokkitt" panose="02000503050000020003" pitchFamily="2" charset="0"/>
            </a:endParaRP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4" name="Action Button: Back or Previous 3">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9065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3048000"/>
          </a:xfrm>
        </p:spPr>
        <p:txBody>
          <a:bodyPr>
            <a:normAutofit/>
          </a:bodyPr>
          <a:lstStyle/>
          <a:p>
            <a:r>
              <a:rPr lang="en-US" sz="5400" b="1" dirty="0">
                <a:solidFill>
                  <a:srgbClr val="008348"/>
                </a:solidFill>
                <a:latin typeface="Rokkitt" panose="02000503050000020003" pitchFamily="2" charset="0"/>
              </a:rPr>
              <a:t>Objective One: </a:t>
            </a:r>
            <a:r>
              <a:rPr lang="en-US" sz="5400" dirty="0" smtClean="0">
                <a:solidFill>
                  <a:srgbClr val="008348"/>
                </a:solidFill>
                <a:latin typeface="Rokkitt" panose="02000503050000020003" pitchFamily="2" charset="0"/>
              </a:rPr>
              <a:t/>
            </a:r>
            <a:br>
              <a:rPr lang="en-US" sz="5400" dirty="0" smtClean="0">
                <a:solidFill>
                  <a:srgbClr val="008348"/>
                </a:solidFill>
                <a:latin typeface="Rokkitt" panose="02000503050000020003" pitchFamily="2" charset="0"/>
              </a:rPr>
            </a:br>
            <a:r>
              <a:rPr lang="en-US" sz="5400" dirty="0" smtClean="0">
                <a:solidFill>
                  <a:srgbClr val="008348"/>
                </a:solidFill>
                <a:latin typeface="Rokkitt" panose="02000503050000020003" pitchFamily="2" charset="0"/>
              </a:rPr>
              <a:t>Show </a:t>
            </a:r>
            <a:r>
              <a:rPr lang="en-US" sz="5400" dirty="0">
                <a:solidFill>
                  <a:srgbClr val="008348"/>
                </a:solidFill>
                <a:latin typeface="Rokkitt" panose="02000503050000020003" pitchFamily="2" charset="0"/>
              </a:rPr>
              <a:t>the student where to apply on the website</a:t>
            </a: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830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438400"/>
            <a:ext cx="7696200" cy="3200400"/>
          </a:xfrm>
        </p:spPr>
        <p:txBody>
          <a:bodyPr>
            <a:normAutofit fontScale="77500" lnSpcReduction="20000"/>
          </a:bodyPr>
          <a:lstStyle/>
          <a:p>
            <a:r>
              <a:rPr lang="en-US" dirty="0">
                <a:solidFill>
                  <a:srgbClr val="008348"/>
                </a:solidFill>
                <a:latin typeface="Rokkitt" panose="02000503050000020003" pitchFamily="2" charset="0"/>
              </a:rPr>
              <a:t>The admissions application for Columbia State Community College is only online; there is no paper application that a student can fill out and turn in. Of course, in order to show a student how to apply to Columbia State on the college website, you have to know how to get to the website. The URL is </a:t>
            </a:r>
            <a:r>
              <a:rPr lang="en-US" u="sng" dirty="0">
                <a:solidFill>
                  <a:srgbClr val="008348"/>
                </a:solidFill>
                <a:latin typeface="Rokkitt" panose="02000503050000020003" pitchFamily="2" charset="0"/>
                <a:hlinkClick r:id="rId2"/>
              </a:rPr>
              <a:t>www.columbiastate.edu</a:t>
            </a:r>
            <a:r>
              <a:rPr lang="en-US" dirty="0">
                <a:solidFill>
                  <a:srgbClr val="008348"/>
                </a:solidFill>
                <a:latin typeface="Rokkitt" panose="02000503050000020003" pitchFamily="2" charset="0"/>
              </a:rPr>
              <a:t>. It would be good to make sure that the student understands that the website is not </a:t>
            </a:r>
            <a:r>
              <a:rPr lang="en-US" i="1" dirty="0">
                <a:solidFill>
                  <a:srgbClr val="008348"/>
                </a:solidFill>
                <a:latin typeface="Rokkitt" panose="02000503050000020003" pitchFamily="2" charset="0"/>
              </a:rPr>
              <a:t>columbiastate.com</a:t>
            </a:r>
            <a:r>
              <a:rPr lang="en-US" dirty="0">
                <a:solidFill>
                  <a:srgbClr val="008348"/>
                </a:solidFill>
                <a:latin typeface="Rokkitt" panose="02000503050000020003" pitchFamily="2" charset="0"/>
              </a:rPr>
              <a:t> or anything else, in case they want to spend some time on the website at home.</a:t>
            </a: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4404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3657600" cy="3352800"/>
          </a:xfrm>
        </p:spPr>
        <p:txBody>
          <a:bodyPr>
            <a:normAutofit fontScale="70000" lnSpcReduction="20000"/>
          </a:bodyPr>
          <a:lstStyle/>
          <a:p>
            <a:pPr algn="l"/>
            <a:r>
              <a:rPr lang="en-US" dirty="0">
                <a:solidFill>
                  <a:srgbClr val="008348"/>
                </a:solidFill>
                <a:latin typeface="Rokkitt" panose="02000503050000020003" pitchFamily="2" charset="0"/>
              </a:rPr>
              <a:t>Once you are looking at the homepage, you will see several tabs and links on the page. There are multiple ways that you can navigate to the admissions page on the website, but the easiest way to get there is to just click on the “Admissions” tab in the upper left hand corner of the homepage. This will take you to the Admissions webpage.</a:t>
            </a:r>
            <a:r>
              <a:rPr lang="en-US" dirty="0"/>
              <a:t> </a:t>
            </a:r>
          </a:p>
        </p:txBody>
      </p:sp>
      <p:pic>
        <p:nvPicPr>
          <p:cNvPr id="1026" name="Picture 2" descr="C-state homepage screen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2286000"/>
            <a:ext cx="4323953" cy="3459163"/>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Forward or Next 6">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8" name="Action Button: Back or Previous 7">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06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dmissions page screenshot.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2285999"/>
            <a:ext cx="4857353" cy="3885883"/>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4865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3886200" cy="3520440"/>
          </a:xfrm>
        </p:spPr>
        <p:txBody>
          <a:bodyPr>
            <a:normAutofit fontScale="92500" lnSpcReduction="10000"/>
          </a:bodyPr>
          <a:lstStyle/>
          <a:p>
            <a:pPr algn="l"/>
            <a:r>
              <a:rPr lang="en-US" dirty="0" smtClean="0">
                <a:solidFill>
                  <a:srgbClr val="008348"/>
                </a:solidFill>
                <a:latin typeface="Rokkitt" panose="02000503050000020003" pitchFamily="2" charset="0"/>
              </a:rPr>
              <a:t>Once you are </a:t>
            </a:r>
            <a:r>
              <a:rPr lang="en-US" dirty="0">
                <a:solidFill>
                  <a:srgbClr val="008348"/>
                </a:solidFill>
                <a:latin typeface="Rokkitt" panose="02000503050000020003" pitchFamily="2" charset="0"/>
              </a:rPr>
              <a:t>there, you will see a place in the center of the page where it says, “Apply Now.” Below this</a:t>
            </a:r>
            <a:r>
              <a:rPr lang="en-US" dirty="0" smtClean="0">
                <a:solidFill>
                  <a:srgbClr val="008348"/>
                </a:solidFill>
                <a:latin typeface="Rokkitt" panose="02000503050000020003" pitchFamily="2" charset="0"/>
              </a:rPr>
              <a:t>,</a:t>
            </a:r>
            <a:r>
              <a:rPr lang="en-US" dirty="0">
                <a:solidFill>
                  <a:srgbClr val="008348"/>
                </a:solidFill>
                <a:latin typeface="Rokkitt" panose="02000503050000020003" pitchFamily="2" charset="0"/>
              </a:rPr>
              <a:t> you will click on the link that says, “First Time College Student.”</a:t>
            </a:r>
            <a:r>
              <a:rPr lang="en-US" dirty="0" smtClean="0">
                <a:solidFill>
                  <a:srgbClr val="008348"/>
                </a:solidFill>
                <a:latin typeface="Rokkitt" panose="02000503050000020003" pitchFamily="2" charset="0"/>
              </a:rPr>
              <a:t> </a:t>
            </a:r>
            <a:endParaRPr lang="en-US" dirty="0">
              <a:solidFill>
                <a:srgbClr val="008348"/>
              </a:solidFill>
              <a:latin typeface="Rokkitt" panose="02000503050000020003" pitchFamily="2" charset="0"/>
            </a:endParaRPr>
          </a:p>
        </p:txBody>
      </p:sp>
      <p:pic>
        <p:nvPicPr>
          <p:cNvPr id="3074" name="Picture 2" descr="apply now screensh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7680" y="2270760"/>
            <a:ext cx="4419599" cy="353568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0620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4038600" cy="3352800"/>
          </a:xfrm>
        </p:spPr>
        <p:txBody>
          <a:bodyPr>
            <a:normAutofit fontScale="85000" lnSpcReduction="20000"/>
          </a:bodyPr>
          <a:lstStyle/>
          <a:p>
            <a:pPr algn="l"/>
            <a:r>
              <a:rPr lang="en-US" dirty="0">
                <a:solidFill>
                  <a:srgbClr val="008348"/>
                </a:solidFill>
                <a:latin typeface="Rokkitt" panose="02000503050000020003" pitchFamily="2" charset="0"/>
              </a:rPr>
              <a:t>This will take you to a page that gives you step-by-step instructions for a first time college student to </a:t>
            </a:r>
            <a:r>
              <a:rPr lang="en-US" dirty="0" smtClean="0">
                <a:solidFill>
                  <a:srgbClr val="008348"/>
                </a:solidFill>
                <a:latin typeface="Rokkitt" panose="02000503050000020003" pitchFamily="2" charset="0"/>
              </a:rPr>
              <a:t>apply </a:t>
            </a:r>
            <a:r>
              <a:rPr lang="en-US" dirty="0">
                <a:solidFill>
                  <a:srgbClr val="008348"/>
                </a:solidFill>
                <a:latin typeface="Rokkitt" panose="02000503050000020003" pitchFamily="2" charset="0"/>
              </a:rPr>
              <a:t>and get accepted to the college, as well as all of the steps that need to be completed to allow the student to register for classes</a:t>
            </a:r>
            <a:r>
              <a:rPr lang="en-US" dirty="0" smtClean="0">
                <a:solidFill>
                  <a:srgbClr val="008348"/>
                </a:solidFill>
                <a:latin typeface="Rokkitt" panose="02000503050000020003" pitchFamily="2" charset="0"/>
              </a:rPr>
              <a:t>. </a:t>
            </a:r>
          </a:p>
          <a:p>
            <a:endParaRPr lang="en-US" i="1" dirty="0">
              <a:solidFill>
                <a:srgbClr val="008348"/>
              </a:solidFill>
              <a:latin typeface="Rokkitt" panose="02000503050000020003" pitchFamily="2" charset="0"/>
            </a:endParaRPr>
          </a:p>
        </p:txBody>
      </p:sp>
      <p:pic>
        <p:nvPicPr>
          <p:cNvPr id="4100" name="Picture 4" descr="first time freshman screenshot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286000"/>
            <a:ext cx="4419600" cy="3535681"/>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Forward or Next 5">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7" name="Action Button: Back or Previous 6">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6831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4419600" cy="3352800"/>
          </a:xfrm>
        </p:spPr>
        <p:txBody>
          <a:bodyPr>
            <a:normAutofit fontScale="70000" lnSpcReduction="20000"/>
          </a:bodyPr>
          <a:lstStyle/>
          <a:p>
            <a:pPr algn="l"/>
            <a:r>
              <a:rPr lang="en-US" dirty="0">
                <a:solidFill>
                  <a:srgbClr val="008348"/>
                </a:solidFill>
                <a:latin typeface="Rokkitt" panose="02000503050000020003" pitchFamily="2" charset="0"/>
              </a:rPr>
              <a:t>This page will prove to be a valuable aid to you, especially the first few times you guide a student through this process. The first step for the student to complete on this page will be for them to click on the link to the online application, fill out the </a:t>
            </a:r>
            <a:r>
              <a:rPr lang="en-US" dirty="0" smtClean="0">
                <a:solidFill>
                  <a:srgbClr val="008348"/>
                </a:solidFill>
                <a:latin typeface="Rokkitt" panose="02000503050000020003" pitchFamily="2" charset="0"/>
              </a:rPr>
              <a:t>*application</a:t>
            </a:r>
            <a:r>
              <a:rPr lang="en-US" dirty="0">
                <a:solidFill>
                  <a:srgbClr val="008348"/>
                </a:solidFill>
                <a:latin typeface="Rokkitt" panose="02000503050000020003" pitchFamily="2" charset="0"/>
              </a:rPr>
              <a:t>, and submit it</a:t>
            </a:r>
            <a:r>
              <a:rPr lang="en-US" dirty="0" smtClean="0">
                <a:solidFill>
                  <a:srgbClr val="008348"/>
                </a:solidFill>
                <a:latin typeface="Rokkitt" panose="02000503050000020003" pitchFamily="2" charset="0"/>
              </a:rPr>
              <a:t>.</a:t>
            </a:r>
          </a:p>
          <a:p>
            <a:pPr algn="l"/>
            <a:r>
              <a:rPr lang="en-US" i="1" dirty="0">
                <a:solidFill>
                  <a:srgbClr val="008348"/>
                </a:solidFill>
                <a:latin typeface="Rokkitt" panose="02000503050000020003" pitchFamily="2" charset="0"/>
              </a:rPr>
              <a:t>*Note: There is a one time $10 application fee required for all new applicants.</a:t>
            </a:r>
            <a:endParaRPr lang="en-US" dirty="0">
              <a:solidFill>
                <a:srgbClr val="008348"/>
              </a:solidFill>
              <a:latin typeface="Rokkitt" panose="02000503050000020003" pitchFamily="2" charset="0"/>
            </a:endParaRPr>
          </a:p>
          <a:p>
            <a:endParaRPr lang="en-US" dirty="0">
              <a:solidFill>
                <a:srgbClr val="008348"/>
              </a:solidFill>
              <a:latin typeface="Rokkitt" panose="02000503050000020003" pitchFamily="2" charset="0"/>
            </a:endParaRPr>
          </a:p>
        </p:txBody>
      </p:sp>
      <p:pic>
        <p:nvPicPr>
          <p:cNvPr id="5122" name="Picture 2" descr="first time freshman screenshot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1" y="2286000"/>
            <a:ext cx="4095749" cy="327660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222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438400"/>
            <a:ext cx="4038600" cy="3200400"/>
          </a:xfrm>
        </p:spPr>
        <p:txBody>
          <a:bodyPr>
            <a:normAutofit fontScale="85000" lnSpcReduction="20000"/>
          </a:bodyPr>
          <a:lstStyle/>
          <a:p>
            <a:r>
              <a:rPr lang="en-US" b="1" dirty="0">
                <a:solidFill>
                  <a:srgbClr val="008348"/>
                </a:solidFill>
                <a:latin typeface="Rokkitt" panose="02000503050000020003" pitchFamily="2" charset="0"/>
              </a:rPr>
              <a:t>Learner Participation: </a:t>
            </a:r>
          </a:p>
          <a:p>
            <a:r>
              <a:rPr lang="en-US" dirty="0">
                <a:solidFill>
                  <a:srgbClr val="008348"/>
                </a:solidFill>
                <a:latin typeface="Rokkitt" panose="02000503050000020003" pitchFamily="2" charset="0"/>
              </a:rPr>
              <a:t>I am a prospective student who comes into your office and asks you, “Can you please give me an application to the college?” How are you going to answer me</a:t>
            </a:r>
            <a:r>
              <a:rPr lang="en-US" dirty="0" smtClean="0">
                <a:solidFill>
                  <a:srgbClr val="008348"/>
                </a:solidFill>
                <a:latin typeface="Rokkitt" panose="02000503050000020003" pitchFamily="2" charset="0"/>
              </a:rPr>
              <a:t>?</a:t>
            </a:r>
            <a:r>
              <a:rPr lang="en-US" dirty="0"/>
              <a:t/>
            </a:r>
            <a:br>
              <a:rPr lang="en-US" dirty="0"/>
            </a:br>
            <a:endParaRPr lang="en-US" dirty="0"/>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9560" y="2286000"/>
            <a:ext cx="5029200" cy="3352800"/>
          </a:xfrm>
          <a:prstGeom prst="rect">
            <a:avLst/>
          </a:prstGeom>
        </p:spPr>
      </p:pic>
    </p:spTree>
    <p:extLst>
      <p:ext uri="{BB962C8B-B14F-4D97-AF65-F5344CB8AC3E}">
        <p14:creationId xmlns:p14="http://schemas.microsoft.com/office/powerpoint/2010/main" val="1820652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590800"/>
            <a:ext cx="7924800" cy="3048000"/>
          </a:xfrm>
        </p:spPr>
        <p:txBody>
          <a:bodyPr>
            <a:normAutofit/>
          </a:bodyPr>
          <a:lstStyle/>
          <a:p>
            <a:r>
              <a:rPr lang="en-US" sz="5400" dirty="0" smtClean="0">
                <a:solidFill>
                  <a:srgbClr val="008348"/>
                </a:solidFill>
                <a:latin typeface="Rokkitt" panose="02000503050000020003" pitchFamily="2" charset="0"/>
              </a:rPr>
              <a:t>Introduction</a:t>
            </a:r>
          </a:p>
          <a:p>
            <a:r>
              <a:rPr lang="en-US" dirty="0" smtClean="0">
                <a:solidFill>
                  <a:srgbClr val="008348"/>
                </a:solidFill>
                <a:latin typeface="Rokkitt" panose="02000503050000020003" pitchFamily="2" charset="0"/>
              </a:rPr>
              <a:t>Welcome to this training! We are so happy to have you here. </a:t>
            </a:r>
          </a:p>
          <a:p>
            <a:endParaRPr lang="en-US" sz="3600" dirty="0">
              <a:solidFill>
                <a:srgbClr val="008348"/>
              </a:solidFill>
              <a:latin typeface="Rokkitt" panose="02000503050000020003" pitchFamily="2" charset="0"/>
            </a:endParaRP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561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2590800"/>
            <a:ext cx="8001000" cy="3048000"/>
          </a:xfrm>
        </p:spPr>
        <p:txBody>
          <a:bodyPr>
            <a:normAutofit fontScale="92500" lnSpcReduction="100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Which is the correct URL for the Columbia State </a:t>
            </a:r>
            <a:r>
              <a:rPr lang="en-US" dirty="0" smtClean="0">
                <a:solidFill>
                  <a:srgbClr val="008348"/>
                </a:solidFill>
                <a:latin typeface="Rokkitt" panose="02000503050000020003" pitchFamily="2" charset="0"/>
              </a:rPr>
              <a:t>website?</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www.c-state.edu</a:t>
            </a:r>
            <a:endParaRPr lang="en-US" dirty="0" smtClean="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3" action="ppaction://hlinksldjump"/>
              </a:rPr>
              <a:t>www.columbiastate.edu</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2" action="ppaction://hlinksldjump"/>
              </a:rPr>
              <a:t>www.columbiastate.com</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d. </a:t>
            </a:r>
            <a:r>
              <a:rPr lang="en-US" dirty="0" smtClean="0">
                <a:solidFill>
                  <a:srgbClr val="008348"/>
                </a:solidFill>
                <a:latin typeface="Rokkitt" panose="02000503050000020003" pitchFamily="2" charset="0"/>
                <a:hlinkClick r:id="rId2" action="ppaction://hlinksldjump"/>
              </a:rPr>
              <a:t>www.cscc.edu</a:t>
            </a:r>
            <a:endParaRPr lang="en-US" dirty="0">
              <a:solidFill>
                <a:srgbClr val="008348"/>
              </a:solidFill>
              <a:latin typeface="Rokkitt" panose="02000503050000020003" pitchFamily="2" charset="0"/>
            </a:endParaRPr>
          </a:p>
          <a:p>
            <a:endParaRPr lang="en-US" dirty="0"/>
          </a:p>
        </p:txBody>
      </p:sp>
    </p:spTree>
    <p:extLst>
      <p:ext uri="{BB962C8B-B14F-4D97-AF65-F5344CB8AC3E}">
        <p14:creationId xmlns:p14="http://schemas.microsoft.com/office/powerpoint/2010/main" val="1803033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2590800"/>
            <a:ext cx="8001000" cy="3048000"/>
          </a:xfrm>
        </p:spPr>
        <p:txBody>
          <a:bodyPr>
            <a:normAutofit/>
          </a:bodyPr>
          <a:lstStyle/>
          <a:p>
            <a:pPr algn="l"/>
            <a:r>
              <a:rPr lang="en-US" b="1" dirty="0" smtClean="0">
                <a:solidFill>
                  <a:srgbClr val="008348"/>
                </a:solidFill>
                <a:latin typeface="Rokkitt" panose="02000503050000020003" pitchFamily="2" charset="0"/>
              </a:rPr>
              <a:t>Correct!</a:t>
            </a:r>
          </a:p>
          <a:p>
            <a:pPr algn="l"/>
            <a:r>
              <a:rPr lang="en-US" b="1" dirty="0" smtClean="0">
                <a:solidFill>
                  <a:srgbClr val="008348"/>
                </a:solidFill>
                <a:latin typeface="Rokkitt" panose="02000503050000020003" pitchFamily="2" charset="0"/>
              </a:rPr>
              <a:t>The correct URL is www.columbiastate.edu!</a:t>
            </a:r>
            <a:endParaRPr lang="en-US" dirty="0">
              <a:solidFill>
                <a:srgbClr val="008348"/>
              </a:solidFill>
              <a:latin typeface="Rokkitt" panose="02000503050000020003" pitchFamily="2" charset="0"/>
            </a:endParaRPr>
          </a:p>
          <a:p>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3835906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667000"/>
            <a:ext cx="7696200" cy="2971800"/>
          </a:xfrm>
        </p:spPr>
        <p:txBody>
          <a:bodyPr>
            <a:normAutofit fontScale="92500" lnSpcReduction="100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Where is the Admissions tab on the Columbia State website?</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Under </a:t>
            </a:r>
            <a:r>
              <a:rPr lang="en-US" dirty="0">
                <a:solidFill>
                  <a:srgbClr val="008348"/>
                </a:solidFill>
                <a:latin typeface="Rokkitt" panose="02000503050000020003" pitchFamily="2" charset="0"/>
                <a:hlinkClick r:id="rId2" action="ppaction://hlinksldjump"/>
              </a:rPr>
              <a:t>the "About Us" section at the bottom.</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2" action="ppaction://hlinksldjump"/>
              </a:rPr>
              <a:t>On </a:t>
            </a:r>
            <a:r>
              <a:rPr lang="en-US" dirty="0">
                <a:solidFill>
                  <a:srgbClr val="008348"/>
                </a:solidFill>
                <a:latin typeface="Rokkitt" panose="02000503050000020003" pitchFamily="2" charset="0"/>
                <a:hlinkClick r:id="rId2" action="ppaction://hlinksldjump"/>
              </a:rPr>
              <a:t>the Admissions page.</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3" action="ppaction://hlinksldjump"/>
              </a:rPr>
              <a:t>In </a:t>
            </a:r>
            <a:r>
              <a:rPr lang="en-US" dirty="0">
                <a:solidFill>
                  <a:srgbClr val="008348"/>
                </a:solidFill>
                <a:latin typeface="Rokkitt" panose="02000503050000020003" pitchFamily="2" charset="0"/>
                <a:hlinkClick r:id="rId3" action="ppaction://hlinksldjump"/>
              </a:rPr>
              <a:t>the upper left hand corner of the home page.</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d. </a:t>
            </a:r>
            <a:r>
              <a:rPr lang="en-US" dirty="0" smtClean="0">
                <a:solidFill>
                  <a:srgbClr val="008348"/>
                </a:solidFill>
                <a:latin typeface="Rokkitt" panose="02000503050000020003" pitchFamily="2" charset="0"/>
                <a:hlinkClick r:id="rId2" action="ppaction://hlinksldjump"/>
              </a:rPr>
              <a:t>On </a:t>
            </a:r>
            <a:r>
              <a:rPr lang="en-US" dirty="0">
                <a:solidFill>
                  <a:srgbClr val="008348"/>
                </a:solidFill>
                <a:latin typeface="Rokkitt" panose="02000503050000020003" pitchFamily="2" charset="0"/>
                <a:hlinkClick r:id="rId2" action="ppaction://hlinksldjump"/>
              </a:rPr>
              <a:t>the financial aid page.</a:t>
            </a:r>
            <a:endParaRPr lang="en-US" dirty="0">
              <a:solidFill>
                <a:srgbClr val="008348"/>
              </a:solidFill>
              <a:latin typeface="Rokkitt" panose="02000503050000020003" pitchFamily="2" charset="0"/>
            </a:endParaRPr>
          </a:p>
          <a:p>
            <a:pPr algn="l"/>
            <a:endParaRPr lang="en-US" dirty="0">
              <a:solidFill>
                <a:srgbClr val="008348"/>
              </a:solidFill>
              <a:latin typeface="Rokkitt" panose="02000503050000020003" pitchFamily="2" charset="0"/>
            </a:endParaRPr>
          </a:p>
        </p:txBody>
      </p:sp>
    </p:spTree>
    <p:extLst>
      <p:ext uri="{BB962C8B-B14F-4D97-AF65-F5344CB8AC3E}">
        <p14:creationId xmlns:p14="http://schemas.microsoft.com/office/powerpoint/2010/main" val="7841860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667000"/>
            <a:ext cx="7696200" cy="2971800"/>
          </a:xfrm>
        </p:spPr>
        <p:txBody>
          <a:bodyPr>
            <a:normAutofit/>
          </a:bodyPr>
          <a:lstStyle/>
          <a:p>
            <a:pPr algn="l"/>
            <a:r>
              <a:rPr lang="en-US" b="1" dirty="0" smtClean="0">
                <a:solidFill>
                  <a:srgbClr val="008348"/>
                </a:solidFill>
                <a:latin typeface="Rokkitt" panose="02000503050000020003" pitchFamily="2" charset="0"/>
              </a:rPr>
              <a:t>Correct!</a:t>
            </a:r>
          </a:p>
          <a:p>
            <a:pPr algn="l"/>
            <a:r>
              <a:rPr lang="en-US" b="1" dirty="0" smtClean="0">
                <a:solidFill>
                  <a:srgbClr val="008348"/>
                </a:solidFill>
                <a:latin typeface="Rokkitt" panose="02000503050000020003" pitchFamily="2" charset="0"/>
              </a:rPr>
              <a:t>It is in the upper left hand corner of the home page!</a:t>
            </a:r>
            <a:endParaRPr lang="en-US" dirty="0">
              <a:solidFill>
                <a:srgbClr val="008348"/>
              </a:solidFill>
              <a:latin typeface="Rokkitt" panose="02000503050000020003" pitchFamily="2" charset="0"/>
            </a:endParaRPr>
          </a:p>
          <a:p>
            <a:pPr algn="l"/>
            <a:endParaRPr lang="en-US" dirty="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11014601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819400"/>
            <a:ext cx="7239000" cy="2819400"/>
          </a:xfrm>
        </p:spPr>
        <p:txBody>
          <a:bodyPr>
            <a:noAutofit/>
          </a:bodyPr>
          <a:lstStyle/>
          <a:p>
            <a:r>
              <a:rPr lang="en-US" sz="5400" b="1" dirty="0">
                <a:solidFill>
                  <a:srgbClr val="008348"/>
                </a:solidFill>
                <a:latin typeface="Rokkitt" panose="02000503050000020003" pitchFamily="2" charset="0"/>
              </a:rPr>
              <a:t>Objective Two: </a:t>
            </a:r>
            <a:endParaRPr lang="en-US" sz="5400" b="1" dirty="0" smtClean="0">
              <a:solidFill>
                <a:srgbClr val="008348"/>
              </a:solidFill>
              <a:latin typeface="Rokkitt" panose="02000503050000020003" pitchFamily="2" charset="0"/>
            </a:endParaRPr>
          </a:p>
          <a:p>
            <a:r>
              <a:rPr lang="en-US" sz="5400" dirty="0" smtClean="0">
                <a:solidFill>
                  <a:srgbClr val="008348"/>
                </a:solidFill>
                <a:latin typeface="Rokkitt" panose="02000503050000020003" pitchFamily="2" charset="0"/>
              </a:rPr>
              <a:t>Go </a:t>
            </a:r>
            <a:r>
              <a:rPr lang="en-US" sz="5400" dirty="0">
                <a:solidFill>
                  <a:srgbClr val="008348"/>
                </a:solidFill>
                <a:latin typeface="Rokkitt" panose="02000503050000020003" pitchFamily="2" charset="0"/>
              </a:rPr>
              <a:t>over transcript requirements</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65118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590800"/>
            <a:ext cx="8458200" cy="3048000"/>
          </a:xfrm>
        </p:spPr>
        <p:txBody>
          <a:bodyPr>
            <a:normAutofit fontScale="700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All first time freshmen are required to </a:t>
            </a:r>
            <a:r>
              <a:rPr lang="en-US" dirty="0" smtClean="0">
                <a:solidFill>
                  <a:srgbClr val="008348"/>
                </a:solidFill>
                <a:latin typeface="Rokkitt" panose="02000503050000020003" pitchFamily="2" charset="0"/>
              </a:rPr>
              <a:t>*provide </a:t>
            </a:r>
            <a:r>
              <a:rPr lang="en-US" dirty="0">
                <a:solidFill>
                  <a:srgbClr val="008348"/>
                </a:solidFill>
                <a:latin typeface="Rokkitt" panose="02000503050000020003" pitchFamily="2" charset="0"/>
              </a:rPr>
              <a:t>either official high school transcripts or official GED scores to the admissions office in order to be admitted to the college.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If </a:t>
            </a:r>
            <a:r>
              <a:rPr lang="en-US" dirty="0">
                <a:solidFill>
                  <a:srgbClr val="008348"/>
                </a:solidFill>
                <a:latin typeface="Rokkitt" panose="02000503050000020003" pitchFamily="2" charset="0"/>
              </a:rPr>
              <a:t>a student either has not or will not graduate from high school, then they must be able to provide GED scores to the admissions office. A GED is considered equivalent to high school and will allow a student to start college just as well as a high school transcript</a:t>
            </a:r>
            <a:r>
              <a:rPr lang="en-US" dirty="0" smtClean="0">
                <a:solidFill>
                  <a:srgbClr val="008348"/>
                </a:solidFill>
                <a:latin typeface="Rokkitt" panose="02000503050000020003" pitchFamily="2" charset="0"/>
              </a:rPr>
              <a:t>.</a:t>
            </a:r>
          </a:p>
          <a:p>
            <a:r>
              <a:rPr lang="en-US" sz="2600" i="1" dirty="0" smtClean="0">
                <a:solidFill>
                  <a:srgbClr val="008348"/>
                </a:solidFill>
                <a:latin typeface="Rokkitt" panose="02000503050000020003" pitchFamily="2" charset="0"/>
              </a:rPr>
              <a:t>*Note: Columbia State does not request transcripts on the student’s behalf; it is the responsibility of the student. </a:t>
            </a:r>
            <a:endParaRPr lang="en-US" sz="2600" i="1" dirty="0">
              <a:solidFill>
                <a:srgbClr val="008348"/>
              </a:solidFill>
              <a:latin typeface="Rokkitt" panose="02000503050000020003" pitchFamily="2" charset="0"/>
            </a:endParaRP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168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514600"/>
            <a:ext cx="8077200" cy="3124200"/>
          </a:xfrm>
        </p:spPr>
        <p:txBody>
          <a:bodyPr>
            <a:normAutofit fontScale="92500" lnSpcReduction="10000"/>
          </a:bodyPr>
          <a:lstStyle/>
          <a:p>
            <a:r>
              <a:rPr lang="en-US" dirty="0">
                <a:solidFill>
                  <a:srgbClr val="008348"/>
                </a:solidFill>
                <a:latin typeface="Rokkitt" panose="02000503050000020003" pitchFamily="2" charset="0"/>
              </a:rPr>
              <a:t>There are specific requirements for what makes a transcript “official.” If the student requests the high school or GED testing center to send the transcript directly to the Columbia State admissions office, they may send it any way they choose (i.e. mail, fax, email, or some other electronic delivery method) and the transcript will be considered official.</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277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362200"/>
            <a:ext cx="8534400" cy="3276600"/>
          </a:xfrm>
        </p:spPr>
        <p:txBody>
          <a:bodyPr>
            <a:normAutofit fontScale="925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If the student hand delivers the high school or GED transcript to the admissions office, then the transcript must be placed in a sealed envelope by the high school or testing center and it must be turned in to the admissions office unopened.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Otherwise</a:t>
            </a:r>
            <a:r>
              <a:rPr lang="en-US" dirty="0">
                <a:solidFill>
                  <a:srgbClr val="008348"/>
                </a:solidFill>
                <a:latin typeface="Rokkitt" panose="02000503050000020003" pitchFamily="2" charset="0"/>
              </a:rPr>
              <a:t>, the transcript will not be considered official, and the admissions office will not be able to use it to admit the student to the college. </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365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62200"/>
            <a:ext cx="4267200" cy="3505200"/>
          </a:xfrm>
        </p:spPr>
        <p:txBody>
          <a:bodyPr>
            <a:normAutofit fontScale="62500" lnSpcReduction="20000"/>
          </a:bodyPr>
          <a:lstStyle/>
          <a:p>
            <a:r>
              <a:rPr lang="en-US" b="1" dirty="0">
                <a:solidFill>
                  <a:srgbClr val="008348"/>
                </a:solidFill>
                <a:latin typeface="Rokkitt" panose="02000503050000020003" pitchFamily="2" charset="0"/>
              </a:rPr>
              <a:t>Learner Participation: </a:t>
            </a:r>
          </a:p>
          <a:p>
            <a:r>
              <a:rPr lang="en-US" dirty="0">
                <a:solidFill>
                  <a:srgbClr val="008348"/>
                </a:solidFill>
                <a:latin typeface="Rokkitt" panose="02000503050000020003" pitchFamily="2" charset="0"/>
              </a:rPr>
              <a:t>I am a prospective student who is interested in applying to Columbia State. You tell me that the admissions office requires my official high school transcript or GED transcript in order to be admitted. I reach into my pocket and pull out a folded piece of paper that has my name on it and says “high school transcript” at the top. I hand you the paper and say, “I already have my transcript right here.” What do you say to me?</a:t>
            </a:r>
            <a:r>
              <a:rPr lang="en-US" dirty="0"/>
              <a:t> </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2387600"/>
            <a:ext cx="4876800" cy="3251200"/>
          </a:xfrm>
          <a:prstGeom prst="rect">
            <a:avLst/>
          </a:prstGeom>
        </p:spPr>
      </p:pic>
    </p:spTree>
    <p:extLst>
      <p:ext uri="{BB962C8B-B14F-4D97-AF65-F5344CB8AC3E}">
        <p14:creationId xmlns:p14="http://schemas.microsoft.com/office/powerpoint/2010/main" val="36803616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2438400"/>
            <a:ext cx="7467600" cy="3200400"/>
          </a:xfrm>
        </p:spPr>
        <p:txBody>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True/False   If a student has a GED, then a high school transcript is not required</a:t>
            </a:r>
            <a:r>
              <a:rPr lang="en-US" dirty="0" smtClean="0">
                <a:solidFill>
                  <a:srgbClr val="008348"/>
                </a:solidFill>
                <a:latin typeface="Rokkitt" panose="02000503050000020003" pitchFamily="2" charset="0"/>
              </a:rPr>
              <a:t>.</a:t>
            </a:r>
          </a:p>
          <a:p>
            <a:pPr marL="514350" indent="-514350" algn="l">
              <a:buAutoNum type="alphaLcPeriod"/>
            </a:pPr>
            <a:r>
              <a:rPr lang="en-US" dirty="0" smtClean="0">
                <a:solidFill>
                  <a:srgbClr val="008348"/>
                </a:solidFill>
                <a:latin typeface="Rokkitt" panose="02000503050000020003" pitchFamily="2" charset="0"/>
                <a:hlinkClick r:id="rId2" action="ppaction://hlinksldjump"/>
              </a:rPr>
              <a:t>True</a:t>
            </a:r>
            <a:endParaRPr lang="en-US" dirty="0" smtClean="0">
              <a:solidFill>
                <a:srgbClr val="008348"/>
              </a:solidFill>
              <a:latin typeface="Rokkitt" panose="02000503050000020003" pitchFamily="2" charset="0"/>
            </a:endParaRPr>
          </a:p>
          <a:p>
            <a:pPr marL="514350" indent="-514350" algn="l">
              <a:buAutoNum type="alphaLcPeriod"/>
            </a:pPr>
            <a:r>
              <a:rPr lang="en-US" dirty="0" smtClean="0">
                <a:solidFill>
                  <a:srgbClr val="008348"/>
                </a:solidFill>
                <a:latin typeface="Rokkitt" panose="02000503050000020003" pitchFamily="2" charset="0"/>
                <a:hlinkClick r:id="rId3" action="ppaction://hlinksldjump"/>
              </a:rPr>
              <a:t>False</a:t>
            </a:r>
            <a:endParaRPr lang="en-US" dirty="0">
              <a:solidFill>
                <a:srgbClr val="008348"/>
              </a:solidFill>
              <a:latin typeface="Rokkitt" panose="02000503050000020003" pitchFamily="2" charset="0"/>
            </a:endParaRPr>
          </a:p>
        </p:txBody>
      </p:sp>
    </p:spTree>
    <p:extLst>
      <p:ext uri="{BB962C8B-B14F-4D97-AF65-F5344CB8AC3E}">
        <p14:creationId xmlns:p14="http://schemas.microsoft.com/office/powerpoint/2010/main" val="2662353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95600"/>
            <a:ext cx="6400800" cy="2057400"/>
          </a:xfrm>
        </p:spPr>
        <p:txBody>
          <a:bodyPr>
            <a:normAutofit lnSpcReduction="10000"/>
          </a:bodyPr>
          <a:lstStyle/>
          <a:p>
            <a:r>
              <a:rPr lang="en-US" sz="4400" b="1" i="1" dirty="0" smtClean="0">
                <a:solidFill>
                  <a:srgbClr val="008348"/>
                </a:solidFill>
                <a:latin typeface="Rokkitt" panose="02000503050000020003" pitchFamily="2" charset="0"/>
                <a:hlinkClick r:id="rId2"/>
              </a:rPr>
              <a:t>Please click here to take the </a:t>
            </a:r>
            <a:r>
              <a:rPr lang="en-US" sz="8800" b="1" dirty="0" smtClean="0">
                <a:solidFill>
                  <a:srgbClr val="008348"/>
                </a:solidFill>
                <a:latin typeface="Rokkitt" panose="02000503050000020003" pitchFamily="2" charset="0"/>
                <a:hlinkClick r:id="rId2"/>
              </a:rPr>
              <a:t>Pretest</a:t>
            </a:r>
            <a:endParaRPr lang="en-US" sz="8800" b="1" dirty="0">
              <a:solidFill>
                <a:srgbClr val="008348"/>
              </a:solidFill>
              <a:latin typeface="Rokkitt" panose="02000503050000020003" pitchFamily="2" charset="0"/>
            </a:endParaRP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1892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2438400"/>
            <a:ext cx="7467600" cy="3200400"/>
          </a:xfrm>
        </p:spPr>
        <p:txBody>
          <a:bodyPr/>
          <a:lstStyle/>
          <a:p>
            <a:pPr algn="l"/>
            <a:r>
              <a:rPr lang="en-US" b="1" dirty="0" smtClean="0">
                <a:solidFill>
                  <a:srgbClr val="008348"/>
                </a:solidFill>
                <a:latin typeface="Rokkitt" panose="02000503050000020003" pitchFamily="2" charset="0"/>
              </a:rPr>
              <a:t>Correct!</a:t>
            </a:r>
          </a:p>
          <a:p>
            <a:pPr algn="l"/>
            <a:r>
              <a:rPr lang="en-US" b="1" dirty="0" smtClean="0">
                <a:solidFill>
                  <a:srgbClr val="008348"/>
                </a:solidFill>
                <a:latin typeface="Rokkitt" panose="02000503050000020003" pitchFamily="2" charset="0"/>
              </a:rPr>
              <a:t>If a student has a GED, that takes the place of a high school transcript!</a:t>
            </a:r>
            <a:endParaRPr lang="en-US" dirty="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717261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514600"/>
            <a:ext cx="7620000" cy="3124200"/>
          </a:xfrm>
        </p:spPr>
        <p:txBody>
          <a:bodyPr>
            <a:normAutofit fontScale="925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True/False   Columbia State will accept unofficial transcripts for admissions purposes</a:t>
            </a:r>
            <a:r>
              <a:rPr lang="en-US" dirty="0" smtClean="0">
                <a:solidFill>
                  <a:srgbClr val="008348"/>
                </a:solidFill>
                <a:latin typeface="Rokkitt" panose="02000503050000020003" pitchFamily="2" charset="0"/>
              </a:rPr>
              <a:t>.</a:t>
            </a:r>
          </a:p>
          <a:p>
            <a:pPr marL="514350" indent="-514350" algn="l">
              <a:buAutoNum type="alphaLcPeriod"/>
            </a:pPr>
            <a:r>
              <a:rPr lang="en-US" dirty="0" smtClean="0">
                <a:solidFill>
                  <a:srgbClr val="008348"/>
                </a:solidFill>
                <a:latin typeface="Rokkitt" panose="02000503050000020003" pitchFamily="2" charset="0"/>
                <a:hlinkClick r:id="rId2" action="ppaction://hlinksldjump"/>
              </a:rPr>
              <a:t>True</a:t>
            </a:r>
            <a:endParaRPr lang="en-US" dirty="0" smtClean="0">
              <a:solidFill>
                <a:srgbClr val="008348"/>
              </a:solidFill>
              <a:latin typeface="Rokkitt" panose="02000503050000020003" pitchFamily="2" charset="0"/>
            </a:endParaRPr>
          </a:p>
          <a:p>
            <a:pPr marL="514350" indent="-514350" algn="l">
              <a:buAutoNum type="alphaLcPeriod"/>
            </a:pPr>
            <a:r>
              <a:rPr lang="en-US" dirty="0" smtClean="0">
                <a:solidFill>
                  <a:srgbClr val="008348"/>
                </a:solidFill>
                <a:latin typeface="Rokkitt" panose="02000503050000020003" pitchFamily="2" charset="0"/>
                <a:hlinkClick r:id="rId3" action="ppaction://hlinksldjump"/>
              </a:rPr>
              <a:t>False</a:t>
            </a:r>
            <a:endParaRPr lang="en-US" dirty="0">
              <a:solidFill>
                <a:srgbClr val="008348"/>
              </a:solidFill>
              <a:latin typeface="Rokkitt" panose="02000503050000020003" pitchFamily="2" charset="0"/>
            </a:endParaRPr>
          </a:p>
          <a:p>
            <a:r>
              <a:rPr lang="en-US" dirty="0"/>
              <a:t/>
            </a:r>
            <a:br>
              <a:rPr lang="en-US" dirty="0"/>
            </a:br>
            <a:endParaRPr lang="en-US" dirty="0"/>
          </a:p>
        </p:txBody>
      </p:sp>
    </p:spTree>
    <p:extLst>
      <p:ext uri="{BB962C8B-B14F-4D97-AF65-F5344CB8AC3E}">
        <p14:creationId xmlns:p14="http://schemas.microsoft.com/office/powerpoint/2010/main" val="2557432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514600"/>
            <a:ext cx="7620000" cy="3124200"/>
          </a:xfrm>
        </p:spPr>
        <p:txBody>
          <a:bodyPr>
            <a:normAutofit/>
          </a:bodyPr>
          <a:lstStyle/>
          <a:p>
            <a:pPr algn="l"/>
            <a:r>
              <a:rPr lang="en-US" b="1" dirty="0" smtClean="0">
                <a:solidFill>
                  <a:srgbClr val="008348"/>
                </a:solidFill>
                <a:latin typeface="Rokkitt" panose="02000503050000020003" pitchFamily="2" charset="0"/>
              </a:rPr>
              <a:t>Correct! </a:t>
            </a:r>
          </a:p>
          <a:p>
            <a:pPr algn="l"/>
            <a:r>
              <a:rPr lang="en-US" b="1" dirty="0" smtClean="0">
                <a:solidFill>
                  <a:srgbClr val="008348"/>
                </a:solidFill>
                <a:latin typeface="Rokkitt" panose="02000503050000020003" pitchFamily="2" charset="0"/>
              </a:rPr>
              <a:t>Columbia State only accepts official transcripts.</a:t>
            </a:r>
            <a:endParaRPr lang="en-US" dirty="0">
              <a:solidFill>
                <a:srgbClr val="008348"/>
              </a:solidFill>
              <a:latin typeface="Rokkitt" panose="02000503050000020003" pitchFamily="2" charset="0"/>
            </a:endParaRPr>
          </a:p>
          <a:p>
            <a:r>
              <a:rPr lang="en-US" dirty="0"/>
              <a:t/>
            </a:r>
            <a:br>
              <a:rPr lang="en-US" dirty="0"/>
            </a:br>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1553451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2514600"/>
            <a:ext cx="7467600" cy="3124200"/>
          </a:xfrm>
        </p:spPr>
        <p:txBody>
          <a:bodyPr>
            <a:normAutofit/>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Which of the following terms fall under the category of Transcripts?</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ACT</a:t>
            </a:r>
            <a:r>
              <a:rPr lang="en-US" dirty="0">
                <a:solidFill>
                  <a:srgbClr val="008348"/>
                </a:solidFill>
                <a:latin typeface="Rokkitt" panose="02000503050000020003" pitchFamily="2" charset="0"/>
                <a:hlinkClick r:id="rId2" action="ppaction://hlinksldjump"/>
              </a:rPr>
              <a:t>, SAT, and Compass</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3" action="ppaction://hlinksldjump"/>
              </a:rPr>
              <a:t>high </a:t>
            </a:r>
            <a:r>
              <a:rPr lang="en-US" dirty="0">
                <a:solidFill>
                  <a:srgbClr val="008348"/>
                </a:solidFill>
                <a:latin typeface="Rokkitt" panose="02000503050000020003" pitchFamily="2" charset="0"/>
                <a:hlinkClick r:id="rId3" action="ppaction://hlinksldjump"/>
              </a:rPr>
              <a:t>school and GED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2" action="ppaction://hlinksldjump"/>
              </a:rPr>
              <a:t>MMR </a:t>
            </a:r>
            <a:r>
              <a:rPr lang="en-US" dirty="0">
                <a:solidFill>
                  <a:srgbClr val="008348"/>
                </a:solidFill>
                <a:latin typeface="Rokkitt" panose="02000503050000020003" pitchFamily="2" charset="0"/>
                <a:hlinkClick r:id="rId2" action="ppaction://hlinksldjump"/>
              </a:rPr>
              <a:t>and Varicella</a:t>
            </a:r>
            <a:endParaRPr lang="en-US" dirty="0">
              <a:solidFill>
                <a:srgbClr val="008348"/>
              </a:solidFill>
              <a:latin typeface="Rokkitt" panose="02000503050000020003" pitchFamily="2" charset="0"/>
            </a:endParaRPr>
          </a:p>
          <a:p>
            <a:endParaRPr lang="en-US" dirty="0"/>
          </a:p>
        </p:txBody>
      </p:sp>
    </p:spTree>
    <p:extLst>
      <p:ext uri="{BB962C8B-B14F-4D97-AF65-F5344CB8AC3E}">
        <p14:creationId xmlns:p14="http://schemas.microsoft.com/office/powerpoint/2010/main" val="3828010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62000" y="2514600"/>
            <a:ext cx="7467600" cy="3124200"/>
          </a:xfrm>
        </p:spPr>
        <p:txBody>
          <a:bodyPr>
            <a:normAutofit/>
          </a:bodyPr>
          <a:lstStyle/>
          <a:p>
            <a:pPr algn="l"/>
            <a:r>
              <a:rPr lang="en-US" sz="6600" b="1" dirty="0" smtClean="0">
                <a:solidFill>
                  <a:srgbClr val="008348"/>
                </a:solidFill>
                <a:latin typeface="Rokkitt" panose="02000503050000020003" pitchFamily="2" charset="0"/>
              </a:rPr>
              <a:t>Correct!</a:t>
            </a:r>
            <a:endParaRPr lang="en-US" sz="6600" dirty="0">
              <a:solidFill>
                <a:srgbClr val="008348"/>
              </a:solidFill>
              <a:latin typeface="Rokkitt" panose="02000503050000020003" pitchFamily="2" charset="0"/>
            </a:endParaRPr>
          </a:p>
          <a:p>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6636522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438400"/>
            <a:ext cx="8153400" cy="3200400"/>
          </a:xfrm>
        </p:spPr>
        <p:txBody>
          <a:bodyPr>
            <a:normAutofit/>
          </a:bodyPr>
          <a:lstStyle/>
          <a:p>
            <a:r>
              <a:rPr lang="en-US" sz="5400" b="1" dirty="0">
                <a:solidFill>
                  <a:srgbClr val="008348"/>
                </a:solidFill>
                <a:latin typeface="Rokkitt" panose="02000503050000020003" pitchFamily="2" charset="0"/>
              </a:rPr>
              <a:t>Objective Three:</a:t>
            </a:r>
            <a:r>
              <a:rPr lang="en-US" sz="5400" dirty="0">
                <a:solidFill>
                  <a:srgbClr val="008348"/>
                </a:solidFill>
                <a:latin typeface="Rokkitt" panose="02000503050000020003" pitchFamily="2" charset="0"/>
              </a:rPr>
              <a:t> </a:t>
            </a:r>
            <a:endParaRPr lang="en-US" sz="5400" dirty="0" smtClean="0">
              <a:solidFill>
                <a:srgbClr val="008348"/>
              </a:solidFill>
              <a:latin typeface="Rokkitt" panose="02000503050000020003" pitchFamily="2" charset="0"/>
            </a:endParaRPr>
          </a:p>
          <a:p>
            <a:r>
              <a:rPr lang="en-US" sz="5400" dirty="0" smtClean="0">
                <a:solidFill>
                  <a:srgbClr val="008348"/>
                </a:solidFill>
                <a:latin typeface="Rokkitt" panose="02000503050000020003" pitchFamily="2" charset="0"/>
              </a:rPr>
              <a:t>Go </a:t>
            </a:r>
            <a:r>
              <a:rPr lang="en-US" sz="5400" dirty="0">
                <a:solidFill>
                  <a:srgbClr val="008348"/>
                </a:solidFill>
                <a:latin typeface="Rokkitt" panose="02000503050000020003" pitchFamily="2" charset="0"/>
              </a:rPr>
              <a:t>over placement testing requirements</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518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362200"/>
            <a:ext cx="8839200" cy="3276600"/>
          </a:xfrm>
        </p:spPr>
        <p:txBody>
          <a:bodyPr>
            <a:normAutofit fontScale="850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All first time college students are required to have taken a placement exam before it can be determined what type of classes they will be able to register for.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The </a:t>
            </a:r>
            <a:r>
              <a:rPr lang="en-US" dirty="0">
                <a:solidFill>
                  <a:srgbClr val="008348"/>
                </a:solidFill>
                <a:latin typeface="Rokkitt" panose="02000503050000020003" pitchFamily="2" charset="0"/>
              </a:rPr>
              <a:t>three types of placement exams that Columbia State will accept are the ACT, the SAT, and the Compass.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The </a:t>
            </a:r>
            <a:r>
              <a:rPr lang="en-US" dirty="0">
                <a:solidFill>
                  <a:srgbClr val="008348"/>
                </a:solidFill>
                <a:latin typeface="Rokkitt" panose="02000503050000020003" pitchFamily="2" charset="0"/>
              </a:rPr>
              <a:t>ACT and SAT are both national exams that many if not most high school students will take at one time or another. If a prospective student has taken one of these exams, they will need to provide those scores to the admissions office.</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3283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438400"/>
            <a:ext cx="7696200" cy="3200400"/>
          </a:xfrm>
        </p:spPr>
        <p:txBody>
          <a:bodyPr>
            <a:normAutofit fontScale="85000" lnSpcReduction="1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If the student has not taken an ACT or SAT test, or if the student’s scores are too old (more on this below), then the student will either need to take another ACT or SAT, or the student may take a Compass test.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The </a:t>
            </a:r>
            <a:r>
              <a:rPr lang="en-US" dirty="0">
                <a:solidFill>
                  <a:srgbClr val="008348"/>
                </a:solidFill>
                <a:latin typeface="Rokkitt" panose="02000503050000020003" pitchFamily="2" charset="0"/>
              </a:rPr>
              <a:t>Compass is an in-house placement test that a student may take for free in the Columbia State testing center, and it will satisfy the placement requirements just as well as an ACT or SAT. </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5910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0"/>
            <a:ext cx="8686800" cy="3352800"/>
          </a:xfrm>
        </p:spPr>
        <p:txBody>
          <a:bodyPr>
            <a:normAutofit fontScale="700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In order for placement exam scores to be accepted by the office of admissions, they must be less than 3 years old </a:t>
            </a:r>
            <a:r>
              <a:rPr lang="en-US" i="1" dirty="0">
                <a:solidFill>
                  <a:srgbClr val="008348"/>
                </a:solidFill>
                <a:latin typeface="Rokkitt" panose="02000503050000020003" pitchFamily="2" charset="0"/>
              </a:rPr>
              <a:t>at the time that the student’s first semester will begin.</a:t>
            </a:r>
            <a:r>
              <a:rPr lang="en-US" dirty="0">
                <a:solidFill>
                  <a:srgbClr val="008348"/>
                </a:solidFill>
                <a:latin typeface="Rokkitt" panose="02000503050000020003" pitchFamily="2" charset="0"/>
              </a:rPr>
              <a:t>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For </a:t>
            </a:r>
            <a:r>
              <a:rPr lang="en-US" dirty="0">
                <a:solidFill>
                  <a:srgbClr val="008348"/>
                </a:solidFill>
                <a:latin typeface="Rokkitt" panose="02000503050000020003" pitchFamily="2" charset="0"/>
              </a:rPr>
              <a:t>instance, if a student is applying to the college in June of 2015 to start school in the fall semester (August), and they took an ACT test in July of 2012, </a:t>
            </a:r>
            <a:r>
              <a:rPr lang="en-US" i="1" dirty="0">
                <a:solidFill>
                  <a:srgbClr val="008348"/>
                </a:solidFill>
                <a:latin typeface="Rokkitt" panose="02000503050000020003" pitchFamily="2" charset="0"/>
              </a:rPr>
              <a:t>those scores will be too old. </a:t>
            </a:r>
            <a:r>
              <a:rPr lang="en-US" dirty="0">
                <a:solidFill>
                  <a:srgbClr val="008348"/>
                </a:solidFill>
                <a:latin typeface="Rokkitt" panose="02000503050000020003" pitchFamily="2" charset="0"/>
              </a:rPr>
              <a:t>Even though they are less than 3 years old now (just barely!) they will be more than 3 years old when the fall semester starts in August.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A </a:t>
            </a:r>
            <a:r>
              <a:rPr lang="en-US" dirty="0">
                <a:solidFill>
                  <a:srgbClr val="008348"/>
                </a:solidFill>
                <a:latin typeface="Rokkitt" panose="02000503050000020003" pitchFamily="2" charset="0"/>
              </a:rPr>
              <a:t>first time college student who does not have placement test scores less than 3 years old will need to take another placement test.</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350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362200"/>
            <a:ext cx="4343400" cy="3276600"/>
          </a:xfrm>
        </p:spPr>
        <p:txBody>
          <a:bodyPr>
            <a:normAutofit fontScale="77500" lnSpcReduction="20000"/>
          </a:bodyPr>
          <a:lstStyle/>
          <a:p>
            <a:r>
              <a:rPr lang="en-US" b="1" dirty="0">
                <a:solidFill>
                  <a:srgbClr val="008348"/>
                </a:solidFill>
                <a:latin typeface="Rokkitt" panose="02000503050000020003" pitchFamily="2" charset="0"/>
              </a:rPr>
              <a:t>Learner participation:</a:t>
            </a:r>
            <a:r>
              <a:rPr lang="en-US" dirty="0">
                <a:solidFill>
                  <a:srgbClr val="008348"/>
                </a:solidFill>
                <a:latin typeface="Rokkitt" panose="02000503050000020003" pitchFamily="2" charset="0"/>
              </a:rPr>
              <a:t> </a:t>
            </a:r>
          </a:p>
          <a:p>
            <a:r>
              <a:rPr lang="en-US" dirty="0">
                <a:solidFill>
                  <a:srgbClr val="008348"/>
                </a:solidFill>
                <a:latin typeface="Rokkitt" panose="02000503050000020003" pitchFamily="2" charset="0"/>
              </a:rPr>
              <a:t>I am a prospective first time college student who last took an ACT test five years ago. You inform me that my scores are too old to be used for placement purposes at Columbia State. I reply, “Does this mean that I </a:t>
            </a:r>
            <a:r>
              <a:rPr lang="en-US" dirty="0" err="1">
                <a:solidFill>
                  <a:srgbClr val="008348"/>
                </a:solidFill>
                <a:latin typeface="Rokkitt" panose="02000503050000020003" pitchFamily="2" charset="0"/>
              </a:rPr>
              <a:t>gotta</a:t>
            </a:r>
            <a:r>
              <a:rPr lang="en-US" dirty="0">
                <a:solidFill>
                  <a:srgbClr val="008348"/>
                </a:solidFill>
                <a:latin typeface="Rokkitt" panose="02000503050000020003" pitchFamily="2" charset="0"/>
              </a:rPr>
              <a:t> take another ACT?” How will you answer me?</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286000"/>
            <a:ext cx="4572000" cy="3048000"/>
          </a:xfrm>
          <a:prstGeom prst="rect">
            <a:avLst/>
          </a:prstGeom>
        </p:spPr>
      </p:pic>
    </p:spTree>
    <p:extLst>
      <p:ext uri="{BB962C8B-B14F-4D97-AF65-F5344CB8AC3E}">
        <p14:creationId xmlns:p14="http://schemas.microsoft.com/office/powerpoint/2010/main" val="1554035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743200"/>
            <a:ext cx="4724400" cy="2807732"/>
          </a:xfrm>
        </p:spPr>
        <p:txBody>
          <a:bodyPr>
            <a:normAutofit fontScale="92500" lnSpcReduction="20000"/>
          </a:bodyPr>
          <a:lstStyle/>
          <a:p>
            <a:pPr algn="l"/>
            <a:r>
              <a:rPr lang="en-US" dirty="0">
                <a:solidFill>
                  <a:srgbClr val="008348"/>
                </a:solidFill>
                <a:latin typeface="Rokkitt" panose="02000503050000020003" pitchFamily="2" charset="0"/>
              </a:rPr>
              <a:t>You are the entry point for so many people </a:t>
            </a:r>
            <a:r>
              <a:rPr lang="en-US" dirty="0" smtClean="0">
                <a:solidFill>
                  <a:srgbClr val="008348"/>
                </a:solidFill>
                <a:latin typeface="Rokkitt" panose="02000503050000020003" pitchFamily="2" charset="0"/>
              </a:rPr>
              <a:t>embarking on </a:t>
            </a:r>
            <a:r>
              <a:rPr lang="en-US" dirty="0">
                <a:solidFill>
                  <a:srgbClr val="008348"/>
                </a:solidFill>
                <a:latin typeface="Rokkitt" panose="02000503050000020003" pitchFamily="2" charset="0"/>
              </a:rPr>
              <a:t>an educational journey that will change their lives forever; </a:t>
            </a:r>
            <a:r>
              <a:rPr lang="en-US" dirty="0" smtClean="0">
                <a:solidFill>
                  <a:srgbClr val="008348"/>
                </a:solidFill>
                <a:latin typeface="Rokkitt" panose="02000503050000020003" pitchFamily="2" charset="0"/>
              </a:rPr>
              <a:t>this </a:t>
            </a:r>
            <a:r>
              <a:rPr lang="en-US" dirty="0">
                <a:solidFill>
                  <a:srgbClr val="008348"/>
                </a:solidFill>
                <a:latin typeface="Rokkitt" panose="02000503050000020003" pitchFamily="2" charset="0"/>
              </a:rPr>
              <a:t>initial transaction has the potential to direct someone into a more prosperous future.</a:t>
            </a: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thumbs.dreamstime.com/t/light-open-door-dark-room-372030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7736" y="2743200"/>
            <a:ext cx="4328159" cy="24384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78754" y="5181600"/>
            <a:ext cx="3516629" cy="369332"/>
          </a:xfrm>
          <a:prstGeom prst="rect">
            <a:avLst/>
          </a:prstGeom>
          <a:noFill/>
        </p:spPr>
        <p:txBody>
          <a:bodyPr wrap="square" rtlCol="0">
            <a:spAutoFit/>
          </a:bodyPr>
          <a:lstStyle/>
          <a:p>
            <a:r>
              <a:rPr lang="en-US" sz="900" dirty="0"/>
              <a:t>Image Source: http://thumbs.dreamstime.com/t/light-open-door-dark-room-37203057.jpg</a:t>
            </a:r>
          </a:p>
        </p:txBody>
      </p:sp>
    </p:spTree>
    <p:extLst>
      <p:ext uri="{BB962C8B-B14F-4D97-AF65-F5344CB8AC3E}">
        <p14:creationId xmlns:p14="http://schemas.microsoft.com/office/powerpoint/2010/main" val="1929561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2362200"/>
            <a:ext cx="7696200" cy="3276600"/>
          </a:xfrm>
        </p:spPr>
        <p:txBody>
          <a:bodyPr>
            <a:normAutofit/>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If it is 2015 and a student took an ACT test in 2010, will the admissions office be able to use his/her scores for placement purposes?</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Yes</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3" action="ppaction://hlinksldjump"/>
              </a:rPr>
              <a:t>No</a:t>
            </a:r>
            <a:endParaRPr lang="en-US" dirty="0">
              <a:solidFill>
                <a:srgbClr val="008348"/>
              </a:solidFill>
              <a:latin typeface="Rokkitt" panose="02000503050000020003" pitchFamily="2" charset="0"/>
            </a:endParaRPr>
          </a:p>
          <a:p>
            <a:pPr algn="l"/>
            <a:endParaRPr lang="en-US" dirty="0">
              <a:solidFill>
                <a:srgbClr val="008348"/>
              </a:solidFill>
              <a:latin typeface="Rokkitt" panose="02000503050000020003" pitchFamily="2" charset="0"/>
            </a:endParaRPr>
          </a:p>
        </p:txBody>
      </p:sp>
    </p:spTree>
    <p:extLst>
      <p:ext uri="{BB962C8B-B14F-4D97-AF65-F5344CB8AC3E}">
        <p14:creationId xmlns:p14="http://schemas.microsoft.com/office/powerpoint/2010/main" val="3480047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2362200"/>
            <a:ext cx="7696200" cy="3276600"/>
          </a:xfrm>
        </p:spPr>
        <p:txBody>
          <a:bodyPr>
            <a:normAutofit/>
          </a:bodyPr>
          <a:lstStyle/>
          <a:p>
            <a:pPr algn="l"/>
            <a:r>
              <a:rPr lang="en-US" sz="6600" b="1" dirty="0" smtClean="0">
                <a:solidFill>
                  <a:srgbClr val="008348"/>
                </a:solidFill>
                <a:latin typeface="Rokkitt" panose="02000503050000020003" pitchFamily="2" charset="0"/>
              </a:rPr>
              <a:t>Correct!</a:t>
            </a:r>
            <a:endParaRPr lang="en-US" sz="6600" dirty="0">
              <a:solidFill>
                <a:srgbClr val="008348"/>
              </a:solidFill>
              <a:latin typeface="Rokkitt" panose="02000503050000020003" pitchFamily="2" charset="0"/>
            </a:endParaRPr>
          </a:p>
          <a:p>
            <a:pPr algn="l"/>
            <a:endParaRPr lang="en-US" dirty="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106630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362200"/>
            <a:ext cx="7620000" cy="3276600"/>
          </a:xfrm>
        </p:spPr>
        <p:txBody>
          <a:bodyPr>
            <a:normAutofit lnSpcReduction="100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Which of the following is not a placement exam accepted by Columbia State?</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SAT</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3" action="ppaction://hlinksldjump"/>
              </a:rPr>
              <a:t>GED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2" action="ppaction://hlinksldjump"/>
              </a:rPr>
              <a:t>ACT</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d. </a:t>
            </a:r>
            <a:r>
              <a:rPr lang="en-US" dirty="0" smtClean="0">
                <a:solidFill>
                  <a:srgbClr val="008348"/>
                </a:solidFill>
                <a:latin typeface="Rokkitt" panose="02000503050000020003" pitchFamily="2" charset="0"/>
                <a:hlinkClick r:id="rId2" action="ppaction://hlinksldjump"/>
              </a:rPr>
              <a:t>Compass</a:t>
            </a:r>
            <a:endParaRPr lang="en-US" dirty="0">
              <a:solidFill>
                <a:srgbClr val="008348"/>
              </a:solidFill>
              <a:latin typeface="Rokkitt" panose="02000503050000020003" pitchFamily="2" charset="0"/>
            </a:endParaRPr>
          </a:p>
          <a:p>
            <a:pPr algn="l"/>
            <a:endParaRPr lang="en-US" dirty="0">
              <a:solidFill>
                <a:srgbClr val="008348"/>
              </a:solidFill>
              <a:latin typeface="Rokkitt" panose="02000503050000020003" pitchFamily="2" charset="0"/>
            </a:endParaRPr>
          </a:p>
        </p:txBody>
      </p:sp>
    </p:spTree>
    <p:extLst>
      <p:ext uri="{BB962C8B-B14F-4D97-AF65-F5344CB8AC3E}">
        <p14:creationId xmlns:p14="http://schemas.microsoft.com/office/powerpoint/2010/main" val="1033960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362200"/>
            <a:ext cx="7620000" cy="3276600"/>
          </a:xfrm>
        </p:spPr>
        <p:txBody>
          <a:bodyPr>
            <a:normAutofit/>
          </a:bodyPr>
          <a:lstStyle/>
          <a:p>
            <a:pPr algn="l"/>
            <a:r>
              <a:rPr lang="en-US" b="1" dirty="0" smtClean="0">
                <a:solidFill>
                  <a:srgbClr val="008348"/>
                </a:solidFill>
                <a:latin typeface="Rokkitt" panose="02000503050000020003" pitchFamily="2" charset="0"/>
              </a:rPr>
              <a:t>Correct!</a:t>
            </a:r>
          </a:p>
          <a:p>
            <a:pPr algn="l"/>
            <a:r>
              <a:rPr lang="en-US" b="1" dirty="0" smtClean="0">
                <a:solidFill>
                  <a:srgbClr val="008348"/>
                </a:solidFill>
                <a:latin typeface="Rokkitt" panose="02000503050000020003" pitchFamily="2" charset="0"/>
              </a:rPr>
              <a:t>The GED is not a placement exam.</a:t>
            </a:r>
            <a:endParaRPr lang="en-US" dirty="0">
              <a:solidFill>
                <a:srgbClr val="008348"/>
              </a:solidFill>
              <a:latin typeface="Rokkitt" panose="02000503050000020003" pitchFamily="2" charset="0"/>
            </a:endParaRPr>
          </a:p>
          <a:p>
            <a:pPr algn="l"/>
            <a:endParaRPr lang="en-US" dirty="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464390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2514600"/>
            <a:ext cx="7543800" cy="3124200"/>
          </a:xfrm>
        </p:spPr>
        <p:txBody>
          <a:bodyPr>
            <a:normAutofit fontScale="92500" lnSpcReduction="100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To be used for placement purposes, placement exam scores must not be older than:</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10 </a:t>
            </a:r>
            <a:r>
              <a:rPr lang="en-US" dirty="0">
                <a:solidFill>
                  <a:srgbClr val="008348"/>
                </a:solidFill>
                <a:latin typeface="Rokkitt" panose="02000503050000020003" pitchFamily="2" charset="0"/>
                <a:hlinkClick r:id="rId2" action="ppaction://hlinksldjump"/>
              </a:rPr>
              <a:t>years old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3" action="ppaction://hlinksldjump"/>
              </a:rPr>
              <a:t>3 </a:t>
            </a:r>
            <a:r>
              <a:rPr lang="en-US" dirty="0">
                <a:solidFill>
                  <a:srgbClr val="008348"/>
                </a:solidFill>
                <a:latin typeface="Rokkitt" panose="02000503050000020003" pitchFamily="2" charset="0"/>
                <a:hlinkClick r:id="rId3" action="ppaction://hlinksldjump"/>
              </a:rPr>
              <a:t>years old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2" action="ppaction://hlinksldjump"/>
              </a:rPr>
              <a:t>2 </a:t>
            </a:r>
            <a:r>
              <a:rPr lang="en-US" dirty="0">
                <a:solidFill>
                  <a:srgbClr val="008348"/>
                </a:solidFill>
                <a:latin typeface="Rokkitt" panose="02000503050000020003" pitchFamily="2" charset="0"/>
                <a:hlinkClick r:id="rId2" action="ppaction://hlinksldjump"/>
              </a:rPr>
              <a:t>years old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d. </a:t>
            </a:r>
            <a:r>
              <a:rPr lang="en-US" dirty="0" smtClean="0">
                <a:solidFill>
                  <a:srgbClr val="008348"/>
                </a:solidFill>
                <a:latin typeface="Rokkitt" panose="02000503050000020003" pitchFamily="2" charset="0"/>
                <a:hlinkClick r:id="rId2" action="ppaction://hlinksldjump"/>
              </a:rPr>
              <a:t>5 </a:t>
            </a:r>
            <a:r>
              <a:rPr lang="en-US" dirty="0">
                <a:solidFill>
                  <a:srgbClr val="008348"/>
                </a:solidFill>
                <a:latin typeface="Rokkitt" panose="02000503050000020003" pitchFamily="2" charset="0"/>
                <a:hlinkClick r:id="rId2" action="ppaction://hlinksldjump"/>
              </a:rPr>
              <a:t>years old</a:t>
            </a:r>
            <a:endParaRPr lang="en-US" dirty="0">
              <a:solidFill>
                <a:srgbClr val="008348"/>
              </a:solidFill>
              <a:latin typeface="Rokkitt" panose="02000503050000020003" pitchFamily="2" charset="0"/>
            </a:endParaRPr>
          </a:p>
          <a:p>
            <a:endParaRPr lang="en-US" dirty="0"/>
          </a:p>
        </p:txBody>
      </p:sp>
    </p:spTree>
    <p:extLst>
      <p:ext uri="{BB962C8B-B14F-4D97-AF65-F5344CB8AC3E}">
        <p14:creationId xmlns:p14="http://schemas.microsoft.com/office/powerpoint/2010/main" val="1972128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838200" y="2514600"/>
            <a:ext cx="7543800" cy="3124200"/>
          </a:xfrm>
        </p:spPr>
        <p:txBody>
          <a:bodyPr>
            <a:normAutofit/>
          </a:bodyPr>
          <a:lstStyle/>
          <a:p>
            <a:pPr algn="l"/>
            <a:r>
              <a:rPr lang="en-US" sz="6600" b="1" dirty="0" smtClean="0">
                <a:solidFill>
                  <a:srgbClr val="008348"/>
                </a:solidFill>
                <a:latin typeface="Rokkitt" panose="02000503050000020003" pitchFamily="2" charset="0"/>
              </a:rPr>
              <a:t>Correct!</a:t>
            </a:r>
            <a:endParaRPr lang="en-US" sz="6600" dirty="0">
              <a:solidFill>
                <a:srgbClr val="008348"/>
              </a:solidFill>
              <a:latin typeface="Rokkitt" panose="02000503050000020003" pitchFamily="2" charset="0"/>
            </a:endParaRPr>
          </a:p>
          <a:p>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1592229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438400"/>
            <a:ext cx="7162800" cy="3200400"/>
          </a:xfrm>
        </p:spPr>
        <p:txBody>
          <a:bodyPr>
            <a:normAutofit/>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Which of the following terms fall under the category of Placement Exams?</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ACT</a:t>
            </a:r>
            <a:r>
              <a:rPr lang="en-US" dirty="0">
                <a:solidFill>
                  <a:srgbClr val="008348"/>
                </a:solidFill>
                <a:latin typeface="Rokkitt" panose="02000503050000020003" pitchFamily="2" charset="0"/>
                <a:hlinkClick r:id="rId2" action="ppaction://hlinksldjump"/>
              </a:rPr>
              <a:t>, SAT, and Compass</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3" action="ppaction://hlinksldjump"/>
              </a:rPr>
              <a:t>high </a:t>
            </a:r>
            <a:r>
              <a:rPr lang="en-US" dirty="0">
                <a:solidFill>
                  <a:srgbClr val="008348"/>
                </a:solidFill>
                <a:latin typeface="Rokkitt" panose="02000503050000020003" pitchFamily="2" charset="0"/>
                <a:hlinkClick r:id="rId3" action="ppaction://hlinksldjump"/>
              </a:rPr>
              <a:t>school and GED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3" action="ppaction://hlinksldjump"/>
              </a:rPr>
              <a:t>MMR </a:t>
            </a:r>
            <a:r>
              <a:rPr lang="en-US" dirty="0">
                <a:solidFill>
                  <a:srgbClr val="008348"/>
                </a:solidFill>
                <a:latin typeface="Rokkitt" panose="02000503050000020003" pitchFamily="2" charset="0"/>
                <a:hlinkClick r:id="rId3" action="ppaction://hlinksldjump"/>
              </a:rPr>
              <a:t>and Varicella</a:t>
            </a:r>
            <a:endParaRPr lang="en-US" dirty="0">
              <a:solidFill>
                <a:srgbClr val="008348"/>
              </a:solidFill>
              <a:latin typeface="Rokkitt" panose="02000503050000020003" pitchFamily="2" charset="0"/>
            </a:endParaRPr>
          </a:p>
          <a:p>
            <a:endParaRPr lang="en-US" dirty="0"/>
          </a:p>
        </p:txBody>
      </p:sp>
    </p:spTree>
    <p:extLst>
      <p:ext uri="{BB962C8B-B14F-4D97-AF65-F5344CB8AC3E}">
        <p14:creationId xmlns:p14="http://schemas.microsoft.com/office/powerpoint/2010/main" val="4239435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438400"/>
            <a:ext cx="7162800" cy="3200400"/>
          </a:xfrm>
        </p:spPr>
        <p:txBody>
          <a:bodyPr>
            <a:normAutofit/>
          </a:bodyPr>
          <a:lstStyle/>
          <a:p>
            <a:pPr algn="l"/>
            <a:r>
              <a:rPr lang="en-US" sz="6600" b="1" dirty="0" smtClean="0">
                <a:solidFill>
                  <a:srgbClr val="008348"/>
                </a:solidFill>
                <a:latin typeface="Rokkitt" panose="02000503050000020003" pitchFamily="2" charset="0"/>
              </a:rPr>
              <a:t>Correct!</a:t>
            </a:r>
            <a:endParaRPr lang="en-US" sz="6600" dirty="0">
              <a:solidFill>
                <a:srgbClr val="008348"/>
              </a:solidFill>
              <a:latin typeface="Rokkitt" panose="02000503050000020003" pitchFamily="2" charset="0"/>
            </a:endParaRPr>
          </a:p>
          <a:p>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31214259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38400"/>
            <a:ext cx="6400800" cy="3200400"/>
          </a:xfrm>
        </p:spPr>
        <p:txBody>
          <a:bodyPr>
            <a:noAutofit/>
          </a:bodyPr>
          <a:lstStyle/>
          <a:p>
            <a:r>
              <a:rPr lang="en-US" sz="5400" b="1" dirty="0">
                <a:solidFill>
                  <a:srgbClr val="008348"/>
                </a:solidFill>
                <a:latin typeface="Rokkitt" panose="02000503050000020003" pitchFamily="2" charset="0"/>
              </a:rPr>
              <a:t>Objective Four: </a:t>
            </a:r>
            <a:endParaRPr lang="en-US" sz="5400" b="1" dirty="0" smtClean="0">
              <a:solidFill>
                <a:srgbClr val="008348"/>
              </a:solidFill>
              <a:latin typeface="Rokkitt" panose="02000503050000020003" pitchFamily="2" charset="0"/>
            </a:endParaRPr>
          </a:p>
          <a:p>
            <a:r>
              <a:rPr lang="en-US" sz="5400" dirty="0" smtClean="0">
                <a:solidFill>
                  <a:srgbClr val="008348"/>
                </a:solidFill>
                <a:latin typeface="Rokkitt" panose="02000503050000020003" pitchFamily="2" charset="0"/>
              </a:rPr>
              <a:t>Go </a:t>
            </a:r>
            <a:r>
              <a:rPr lang="en-US" sz="5400" dirty="0">
                <a:solidFill>
                  <a:srgbClr val="008348"/>
                </a:solidFill>
                <a:latin typeface="Rokkitt" panose="02000503050000020003" pitchFamily="2" charset="0"/>
              </a:rPr>
              <a:t>over immunization requirements</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8579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362200"/>
            <a:ext cx="5867400" cy="3276600"/>
          </a:xfrm>
        </p:spPr>
        <p:txBody>
          <a:bodyPr>
            <a:normAutofit fontScale="775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The state of Tennessee requires college students to satisfy certain immunization requirements in order to be able to attend college full time (12 credit hours or more</a:t>
            </a:r>
            <a:r>
              <a:rPr lang="en-US" dirty="0" smtClean="0">
                <a:solidFill>
                  <a:srgbClr val="008348"/>
                </a:solidFill>
                <a:latin typeface="Rokkitt" panose="02000503050000020003" pitchFamily="2" charset="0"/>
              </a:rPr>
              <a:t>).</a:t>
            </a: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 </a:t>
            </a:r>
            <a:r>
              <a:rPr lang="en-US" dirty="0">
                <a:solidFill>
                  <a:srgbClr val="008348"/>
                </a:solidFill>
                <a:latin typeface="Rokkitt" panose="02000503050000020003" pitchFamily="2" charset="0"/>
              </a:rPr>
              <a:t>Students are required to provide proof that they have had two doses of the MMR (measles, mumps, rubella) and two doses of Varicella (chickenpox) vaccines in order to be able to register for a full time schedule.</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http://www.usd261.com/Images/Pictures/immuniza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6322" y="2362200"/>
            <a:ext cx="2943225" cy="22574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1" y="4876800"/>
            <a:ext cx="3059746" cy="369332"/>
          </a:xfrm>
          <a:prstGeom prst="rect">
            <a:avLst/>
          </a:prstGeom>
          <a:noFill/>
        </p:spPr>
        <p:txBody>
          <a:bodyPr wrap="square" rtlCol="0">
            <a:spAutoFit/>
          </a:bodyPr>
          <a:lstStyle/>
          <a:p>
            <a:r>
              <a:rPr lang="en-US" sz="900" dirty="0"/>
              <a:t>Image Source: http://www.usd261.com/Images/Pictures/immunizations.jpg</a:t>
            </a:r>
          </a:p>
        </p:txBody>
      </p:sp>
    </p:spTree>
    <p:extLst>
      <p:ext uri="{BB962C8B-B14F-4D97-AF65-F5344CB8AC3E}">
        <p14:creationId xmlns:p14="http://schemas.microsoft.com/office/powerpoint/2010/main" val="25149751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590800"/>
            <a:ext cx="7391400" cy="3048000"/>
          </a:xfrm>
        </p:spPr>
        <p:txBody>
          <a:bodyPr>
            <a:noAutofit/>
          </a:bodyPr>
          <a:lstStyle/>
          <a:p>
            <a:pPr marL="342900" indent="-342900">
              <a:buFont typeface="Arial" panose="020B0604020202020204" pitchFamily="34" charset="0"/>
              <a:buChar char="•"/>
            </a:pPr>
            <a:r>
              <a:rPr lang="en-US" sz="2400" dirty="0">
                <a:solidFill>
                  <a:srgbClr val="008348"/>
                </a:solidFill>
                <a:latin typeface="Rokkitt" panose="02000503050000020003" pitchFamily="2" charset="0"/>
              </a:rPr>
              <a:t>The ability to skillfully and successfully guide a new student through the admissions process will result in a smooth, satisfying experience for the student and will give them the tools they need to embark on this journey</a:t>
            </a:r>
            <a:r>
              <a:rPr lang="en-US" sz="2400" dirty="0" smtClean="0">
                <a:solidFill>
                  <a:srgbClr val="008348"/>
                </a:solidFill>
                <a:latin typeface="Rokkitt" panose="02000503050000020003" pitchFamily="2" charset="0"/>
              </a:rPr>
              <a:t>.</a:t>
            </a:r>
          </a:p>
          <a:p>
            <a:pPr marL="342900" indent="-342900">
              <a:buFont typeface="Arial" panose="020B0604020202020204" pitchFamily="34" charset="0"/>
              <a:buChar char="•"/>
            </a:pPr>
            <a:r>
              <a:rPr lang="en-US" sz="2400" dirty="0" smtClean="0">
                <a:solidFill>
                  <a:srgbClr val="008348"/>
                </a:solidFill>
                <a:latin typeface="Rokkitt" panose="02000503050000020003" pitchFamily="2" charset="0"/>
              </a:rPr>
              <a:t> </a:t>
            </a:r>
            <a:r>
              <a:rPr lang="en-US" sz="2400" dirty="0">
                <a:solidFill>
                  <a:srgbClr val="008348"/>
                </a:solidFill>
                <a:latin typeface="Rokkitt" panose="02000503050000020003" pitchFamily="2" charset="0"/>
              </a:rPr>
              <a:t>It will also prevent multiple phone calls/visits from students who are frustrated that they were unaware of important information that they needed but were not provided when they first called/visited.</a:t>
            </a: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561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286000"/>
            <a:ext cx="8610600" cy="3352800"/>
          </a:xfrm>
        </p:spPr>
        <p:txBody>
          <a:bodyPr>
            <a:normAutofit fontScale="850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Certain students may fall into an exemption category wherein they wouldn’t be required to provide proof of these immunizations. These exemption categories include religious exemptions and medical exemptions, among others.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Unless </a:t>
            </a:r>
            <a:r>
              <a:rPr lang="en-US" dirty="0">
                <a:solidFill>
                  <a:srgbClr val="008348"/>
                </a:solidFill>
                <a:latin typeface="Rokkitt" panose="02000503050000020003" pitchFamily="2" charset="0"/>
              </a:rPr>
              <a:t>a student falls into one of these exemption categories, that student will not be allowed to register for more than 11 credit hours until the required immunization records are provided to the admissions office.</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457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62200"/>
            <a:ext cx="4800600" cy="3505200"/>
          </a:xfrm>
        </p:spPr>
        <p:txBody>
          <a:bodyPr>
            <a:normAutofit fontScale="70000" lnSpcReduction="20000"/>
          </a:bodyPr>
          <a:lstStyle/>
          <a:p>
            <a:r>
              <a:rPr lang="en-US" b="1" dirty="0">
                <a:solidFill>
                  <a:srgbClr val="008348"/>
                </a:solidFill>
                <a:latin typeface="Rokkitt" panose="02000503050000020003" pitchFamily="2" charset="0"/>
              </a:rPr>
              <a:t>Learner participation: </a:t>
            </a:r>
          </a:p>
          <a:p>
            <a:r>
              <a:rPr lang="en-US" dirty="0">
                <a:solidFill>
                  <a:srgbClr val="008348"/>
                </a:solidFill>
                <a:latin typeface="Rokkitt" panose="02000503050000020003" pitchFamily="2" charset="0"/>
              </a:rPr>
              <a:t>I am a prospective student whom you have informed of the immunization requirements for full time students. You have looked at all of the exemption categories and I don’t fall into any of them. I tell you, “I can’t get my immunization records. Does that mean I can’t go to school?” How do you answer me</a:t>
            </a:r>
            <a:r>
              <a:rPr lang="en-US" dirty="0" smtClean="0">
                <a:solidFill>
                  <a:srgbClr val="008348"/>
                </a:solidFill>
                <a:latin typeface="Rokkitt" panose="02000503050000020003" pitchFamily="2" charset="0"/>
              </a:rPr>
              <a:t>?</a:t>
            </a:r>
            <a:r>
              <a:rPr lang="en-US" dirty="0">
                <a:solidFill>
                  <a:srgbClr val="008348"/>
                </a:solidFill>
                <a:latin typeface="Rokkitt" panose="02000503050000020003" pitchFamily="2" charset="0"/>
              </a:rPr>
              <a:t/>
            </a:r>
            <a:br>
              <a:rPr lang="en-US" dirty="0">
                <a:solidFill>
                  <a:srgbClr val="008348"/>
                </a:solidFill>
                <a:latin typeface="Rokkitt" panose="02000503050000020003" pitchFamily="2" charset="0"/>
              </a:rPr>
            </a:br>
            <a:endParaRPr lang="en-US" dirty="0">
              <a:solidFill>
                <a:srgbClr val="008348"/>
              </a:solidFill>
              <a:latin typeface="Rokkitt" panose="02000503050000020003" pitchFamily="2" charset="0"/>
            </a:endParaRP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286000"/>
            <a:ext cx="4434840" cy="3124200"/>
          </a:xfrm>
          <a:prstGeom prst="rect">
            <a:avLst/>
          </a:prstGeom>
        </p:spPr>
      </p:pic>
    </p:spTree>
    <p:extLst>
      <p:ext uri="{BB962C8B-B14F-4D97-AF65-F5344CB8AC3E}">
        <p14:creationId xmlns:p14="http://schemas.microsoft.com/office/powerpoint/2010/main" val="20061003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438400"/>
            <a:ext cx="7391400" cy="3200400"/>
          </a:xfrm>
        </p:spPr>
        <p:txBody>
          <a:bodyPr>
            <a:normAutofit lnSpcReduction="100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Immunization records are required before a student can:</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be </a:t>
            </a:r>
            <a:r>
              <a:rPr lang="en-US" dirty="0">
                <a:solidFill>
                  <a:srgbClr val="008348"/>
                </a:solidFill>
                <a:latin typeface="Rokkitt" panose="02000503050000020003" pitchFamily="2" charset="0"/>
                <a:hlinkClick r:id="rId2" action="ppaction://hlinksldjump"/>
              </a:rPr>
              <a:t>admitted to the college.</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2" action="ppaction://hlinksldjump"/>
              </a:rPr>
              <a:t>receive </a:t>
            </a:r>
            <a:r>
              <a:rPr lang="en-US" dirty="0">
                <a:solidFill>
                  <a:srgbClr val="008348"/>
                </a:solidFill>
                <a:latin typeface="Rokkitt" panose="02000503050000020003" pitchFamily="2" charset="0"/>
                <a:hlinkClick r:id="rId2" action="ppaction://hlinksldjump"/>
              </a:rPr>
              <a:t>financial aid.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2" action="ppaction://hlinksldjump"/>
              </a:rPr>
              <a:t>attend </a:t>
            </a:r>
            <a:r>
              <a:rPr lang="en-US" dirty="0">
                <a:solidFill>
                  <a:srgbClr val="008348"/>
                </a:solidFill>
                <a:latin typeface="Rokkitt" panose="02000503050000020003" pitchFamily="2" charset="0"/>
                <a:hlinkClick r:id="rId2" action="ppaction://hlinksldjump"/>
              </a:rPr>
              <a:t>Right Start Orientation</a:t>
            </a:r>
            <a:r>
              <a:rPr lang="en-US" dirty="0" smtClean="0">
                <a:solidFill>
                  <a:srgbClr val="008348"/>
                </a:solidFill>
                <a:latin typeface="Rokkitt" panose="02000503050000020003" pitchFamily="2" charset="0"/>
                <a:hlinkClick r:id="rId2" action="ppaction://hlinksldjump"/>
              </a:rPr>
              <a:t>.</a:t>
            </a:r>
            <a:endParaRPr lang="en-US" dirty="0" smtClean="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d. </a:t>
            </a:r>
            <a:r>
              <a:rPr lang="en-US" dirty="0" smtClean="0">
                <a:solidFill>
                  <a:srgbClr val="008348"/>
                </a:solidFill>
                <a:latin typeface="Rokkitt" panose="02000503050000020003" pitchFamily="2" charset="0"/>
                <a:hlinkClick r:id="rId3" action="ppaction://hlinksldjump"/>
              </a:rPr>
              <a:t>register </a:t>
            </a:r>
            <a:r>
              <a:rPr lang="en-US" dirty="0">
                <a:solidFill>
                  <a:srgbClr val="008348"/>
                </a:solidFill>
                <a:latin typeface="Rokkitt" panose="02000503050000020003" pitchFamily="2" charset="0"/>
                <a:hlinkClick r:id="rId3" action="ppaction://hlinksldjump"/>
              </a:rPr>
              <a:t>for a full time schedule.</a:t>
            </a:r>
            <a:endParaRPr lang="en-US" dirty="0">
              <a:solidFill>
                <a:srgbClr val="008348"/>
              </a:solidFill>
              <a:latin typeface="Rokkitt" panose="02000503050000020003" pitchFamily="2" charset="0"/>
            </a:endParaRPr>
          </a:p>
          <a:p>
            <a:endParaRPr lang="en-US" dirty="0"/>
          </a:p>
        </p:txBody>
      </p:sp>
    </p:spTree>
    <p:extLst>
      <p:ext uri="{BB962C8B-B14F-4D97-AF65-F5344CB8AC3E}">
        <p14:creationId xmlns:p14="http://schemas.microsoft.com/office/powerpoint/2010/main" val="3115636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438400"/>
            <a:ext cx="7391400" cy="3200400"/>
          </a:xfrm>
        </p:spPr>
        <p:txBody>
          <a:bodyPr>
            <a:normAutofit/>
          </a:bodyPr>
          <a:lstStyle/>
          <a:p>
            <a:pPr algn="l"/>
            <a:r>
              <a:rPr lang="en-US" b="1" dirty="0" smtClean="0">
                <a:solidFill>
                  <a:srgbClr val="008348"/>
                </a:solidFill>
                <a:latin typeface="Rokkitt" panose="02000503050000020003" pitchFamily="2" charset="0"/>
              </a:rPr>
              <a:t>Correct!</a:t>
            </a:r>
          </a:p>
          <a:p>
            <a:pPr algn="l"/>
            <a:r>
              <a:rPr lang="en-US" b="1" dirty="0" smtClean="0">
                <a:solidFill>
                  <a:srgbClr val="008348"/>
                </a:solidFill>
                <a:latin typeface="Rokkitt" panose="02000503050000020003" pitchFamily="2" charset="0"/>
              </a:rPr>
              <a:t>Immunization records are required if a student wants to be full time.</a:t>
            </a:r>
            <a:endParaRPr lang="en-US" dirty="0">
              <a:solidFill>
                <a:srgbClr val="008348"/>
              </a:solidFill>
              <a:latin typeface="Rokkitt" panose="02000503050000020003" pitchFamily="2" charset="0"/>
            </a:endParaRPr>
          </a:p>
          <a:p>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541377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590800"/>
            <a:ext cx="7772400" cy="3048000"/>
          </a:xfrm>
        </p:spPr>
        <p:txBody>
          <a:bodyPr>
            <a:normAutofit fontScale="92500" lnSpcReduction="100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The immunizations that full time students are required to provide proof of are:</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2 </a:t>
            </a:r>
            <a:r>
              <a:rPr lang="en-US" dirty="0">
                <a:solidFill>
                  <a:srgbClr val="008348"/>
                </a:solidFill>
                <a:latin typeface="Rokkitt" panose="02000503050000020003" pitchFamily="2" charset="0"/>
                <a:hlinkClick r:id="rId2" action="ppaction://hlinksldjump"/>
              </a:rPr>
              <a:t>doses of Hepatitis B and 2 doses of MMR.</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2" action="ppaction://hlinksldjump"/>
              </a:rPr>
              <a:t>2 </a:t>
            </a:r>
            <a:r>
              <a:rPr lang="en-US" dirty="0">
                <a:solidFill>
                  <a:srgbClr val="008348"/>
                </a:solidFill>
                <a:latin typeface="Rokkitt" panose="02000503050000020003" pitchFamily="2" charset="0"/>
                <a:hlinkClick r:id="rId2" action="ppaction://hlinksldjump"/>
              </a:rPr>
              <a:t>doses of MMR and 2 doses of Meningitis.</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 action="ppaction://noaction"/>
              </a:rPr>
              <a:t>2 </a:t>
            </a:r>
            <a:r>
              <a:rPr lang="en-US" dirty="0">
                <a:solidFill>
                  <a:srgbClr val="008348"/>
                </a:solidFill>
                <a:latin typeface="Rokkitt" panose="02000503050000020003" pitchFamily="2" charset="0"/>
                <a:hlinkClick r:id="" action="ppaction://noaction"/>
              </a:rPr>
              <a:t>doses of Varicella and 2 doses of MMR.</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d. </a:t>
            </a:r>
            <a:r>
              <a:rPr lang="en-US" dirty="0" smtClean="0">
                <a:solidFill>
                  <a:srgbClr val="008348"/>
                </a:solidFill>
                <a:latin typeface="Rokkitt" panose="02000503050000020003" pitchFamily="2" charset="0"/>
                <a:hlinkClick r:id="rId2" action="ppaction://hlinksldjump"/>
              </a:rPr>
              <a:t>2 </a:t>
            </a:r>
            <a:r>
              <a:rPr lang="en-US" dirty="0">
                <a:solidFill>
                  <a:srgbClr val="008348"/>
                </a:solidFill>
                <a:latin typeface="Rokkitt" panose="02000503050000020003" pitchFamily="2" charset="0"/>
                <a:hlinkClick r:id="rId2" action="ppaction://hlinksldjump"/>
              </a:rPr>
              <a:t>doses of Varicella and 2 doses of Hepatitis B.</a:t>
            </a:r>
            <a:endParaRPr lang="en-US" dirty="0">
              <a:solidFill>
                <a:srgbClr val="008348"/>
              </a:solidFill>
              <a:latin typeface="Rokkitt" panose="02000503050000020003" pitchFamily="2" charset="0"/>
            </a:endParaRPr>
          </a:p>
          <a:p>
            <a:endParaRPr lang="en-US" dirty="0"/>
          </a:p>
        </p:txBody>
      </p:sp>
    </p:spTree>
    <p:extLst>
      <p:ext uri="{BB962C8B-B14F-4D97-AF65-F5344CB8AC3E}">
        <p14:creationId xmlns:p14="http://schemas.microsoft.com/office/powerpoint/2010/main" val="26647638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5800" y="2590800"/>
            <a:ext cx="7772400" cy="3048000"/>
          </a:xfrm>
        </p:spPr>
        <p:txBody>
          <a:bodyPr>
            <a:normAutofit/>
          </a:bodyPr>
          <a:lstStyle/>
          <a:p>
            <a:pPr algn="l"/>
            <a:r>
              <a:rPr lang="en-US" sz="6600" b="1" dirty="0" smtClean="0">
                <a:solidFill>
                  <a:srgbClr val="008348"/>
                </a:solidFill>
                <a:latin typeface="Rokkitt" panose="02000503050000020003" pitchFamily="2" charset="0"/>
              </a:rPr>
              <a:t>Correct!</a:t>
            </a:r>
            <a:endParaRPr lang="en-US" sz="6600" dirty="0">
              <a:solidFill>
                <a:srgbClr val="008348"/>
              </a:solidFill>
              <a:latin typeface="Rokkitt" panose="02000503050000020003" pitchFamily="2" charset="0"/>
            </a:endParaRPr>
          </a:p>
          <a:p>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17104753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743200"/>
            <a:ext cx="7239000" cy="2895600"/>
          </a:xfrm>
        </p:spPr>
        <p:txBody>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True/False    No one is exempt from the immunization requirements</a:t>
            </a:r>
            <a:r>
              <a:rPr lang="en-US" dirty="0" smtClean="0">
                <a:solidFill>
                  <a:srgbClr val="008348"/>
                </a:solidFill>
                <a:latin typeface="Rokkitt" panose="02000503050000020003" pitchFamily="2" charset="0"/>
              </a:rPr>
              <a:t>.</a:t>
            </a:r>
          </a:p>
          <a:p>
            <a:pPr marL="514350" indent="-514350" algn="l">
              <a:buAutoNum type="alphaLcPeriod"/>
            </a:pPr>
            <a:r>
              <a:rPr lang="en-US" dirty="0" smtClean="0">
                <a:solidFill>
                  <a:srgbClr val="008348"/>
                </a:solidFill>
                <a:latin typeface="Rokkitt" panose="02000503050000020003" pitchFamily="2" charset="0"/>
                <a:hlinkClick r:id="rId2" action="ppaction://hlinksldjump"/>
              </a:rPr>
              <a:t>True</a:t>
            </a:r>
            <a:endParaRPr lang="en-US" dirty="0" smtClean="0">
              <a:solidFill>
                <a:srgbClr val="008348"/>
              </a:solidFill>
              <a:latin typeface="Rokkitt" panose="02000503050000020003" pitchFamily="2" charset="0"/>
            </a:endParaRPr>
          </a:p>
          <a:p>
            <a:pPr marL="514350" indent="-514350" algn="l">
              <a:buAutoNum type="alphaLcPeriod"/>
            </a:pPr>
            <a:r>
              <a:rPr lang="en-US" dirty="0" smtClean="0">
                <a:solidFill>
                  <a:srgbClr val="008348"/>
                </a:solidFill>
                <a:latin typeface="Rokkitt" panose="02000503050000020003" pitchFamily="2" charset="0"/>
                <a:hlinkClick r:id="rId3" action="ppaction://hlinksldjump"/>
              </a:rPr>
              <a:t>False</a:t>
            </a:r>
            <a:endParaRPr lang="en-US" dirty="0" smtClean="0">
              <a:solidFill>
                <a:srgbClr val="008348"/>
              </a:solidFill>
              <a:latin typeface="Rokkitt" panose="02000503050000020003" pitchFamily="2" charset="0"/>
            </a:endParaRPr>
          </a:p>
        </p:txBody>
      </p:sp>
    </p:spTree>
    <p:extLst>
      <p:ext uri="{BB962C8B-B14F-4D97-AF65-F5344CB8AC3E}">
        <p14:creationId xmlns:p14="http://schemas.microsoft.com/office/powerpoint/2010/main" val="3667545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14400" y="2743200"/>
            <a:ext cx="7239000" cy="2895600"/>
          </a:xfrm>
        </p:spPr>
        <p:txBody>
          <a:bodyPr/>
          <a:lstStyle/>
          <a:p>
            <a:pPr algn="l"/>
            <a:r>
              <a:rPr lang="en-US" b="1" dirty="0" smtClean="0">
                <a:solidFill>
                  <a:srgbClr val="008348"/>
                </a:solidFill>
                <a:latin typeface="Rokkitt" panose="02000503050000020003" pitchFamily="2" charset="0"/>
              </a:rPr>
              <a:t>Correct!</a:t>
            </a:r>
          </a:p>
          <a:p>
            <a:pPr algn="l"/>
            <a:r>
              <a:rPr lang="en-US" b="1" dirty="0" smtClean="0">
                <a:solidFill>
                  <a:srgbClr val="008348"/>
                </a:solidFill>
                <a:latin typeface="Rokkitt" panose="02000503050000020003" pitchFamily="2" charset="0"/>
              </a:rPr>
              <a:t>Someone who falls into an exemption category may be exempt from immunization requirements.</a:t>
            </a:r>
            <a:endParaRPr lang="en-US" dirty="0" smtClean="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35428471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2362200"/>
            <a:ext cx="7162800" cy="3276600"/>
          </a:xfrm>
        </p:spPr>
        <p:txBody>
          <a:bodyPr>
            <a:normAutofit/>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Which of the following terms fall under the category of Immunizations?</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ACT</a:t>
            </a:r>
            <a:r>
              <a:rPr lang="en-US" dirty="0">
                <a:solidFill>
                  <a:srgbClr val="008348"/>
                </a:solidFill>
                <a:latin typeface="Rokkitt" panose="02000503050000020003" pitchFamily="2" charset="0"/>
                <a:hlinkClick r:id="rId2" action="ppaction://hlinksldjump"/>
              </a:rPr>
              <a:t>, SAT, and Compass</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2" action="ppaction://hlinksldjump"/>
              </a:rPr>
              <a:t>high </a:t>
            </a:r>
            <a:r>
              <a:rPr lang="en-US" dirty="0">
                <a:solidFill>
                  <a:srgbClr val="008348"/>
                </a:solidFill>
                <a:latin typeface="Rokkitt" panose="02000503050000020003" pitchFamily="2" charset="0"/>
                <a:hlinkClick r:id="rId2" action="ppaction://hlinksldjump"/>
              </a:rPr>
              <a:t>school and GED</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3" action="ppaction://hlinksldjump"/>
              </a:rPr>
              <a:t>MMR </a:t>
            </a:r>
            <a:r>
              <a:rPr lang="en-US" dirty="0">
                <a:solidFill>
                  <a:srgbClr val="008348"/>
                </a:solidFill>
                <a:latin typeface="Rokkitt" panose="02000503050000020003" pitchFamily="2" charset="0"/>
                <a:hlinkClick r:id="rId3" action="ppaction://hlinksldjump"/>
              </a:rPr>
              <a:t>and Varicella</a:t>
            </a:r>
            <a:endParaRPr lang="en-US" dirty="0">
              <a:solidFill>
                <a:srgbClr val="008348"/>
              </a:solidFill>
              <a:latin typeface="Rokkitt" panose="02000503050000020003" pitchFamily="2" charset="0"/>
            </a:endParaRPr>
          </a:p>
          <a:p>
            <a:endParaRPr lang="en-US" dirty="0"/>
          </a:p>
        </p:txBody>
      </p:sp>
    </p:spTree>
    <p:extLst>
      <p:ext uri="{BB962C8B-B14F-4D97-AF65-F5344CB8AC3E}">
        <p14:creationId xmlns:p14="http://schemas.microsoft.com/office/powerpoint/2010/main" val="11963075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90600" y="2362200"/>
            <a:ext cx="7162800" cy="3276600"/>
          </a:xfrm>
        </p:spPr>
        <p:txBody>
          <a:bodyPr>
            <a:normAutofit/>
          </a:bodyPr>
          <a:lstStyle/>
          <a:p>
            <a:pPr algn="l"/>
            <a:r>
              <a:rPr lang="en-US" sz="6600" b="1" dirty="0" smtClean="0">
                <a:solidFill>
                  <a:srgbClr val="008348"/>
                </a:solidFill>
                <a:latin typeface="Rokkitt" panose="02000503050000020003" pitchFamily="2" charset="0"/>
              </a:rPr>
              <a:t>Correct!</a:t>
            </a:r>
            <a:endParaRPr lang="en-US" sz="6600" dirty="0">
              <a:solidFill>
                <a:srgbClr val="008348"/>
              </a:solidFill>
              <a:latin typeface="Rokkitt" panose="02000503050000020003" pitchFamily="2" charset="0"/>
            </a:endParaRPr>
          </a:p>
          <a:p>
            <a:endParaRPr lang="en-US" dirty="0"/>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206292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362200"/>
            <a:ext cx="4267200" cy="3276600"/>
          </a:xfrm>
        </p:spPr>
        <p:txBody>
          <a:bodyPr>
            <a:normAutofit fontScale="85000" lnSpcReduction="10000"/>
          </a:bodyPr>
          <a:lstStyle/>
          <a:p>
            <a:pPr algn="l"/>
            <a:r>
              <a:rPr lang="en-US" dirty="0">
                <a:solidFill>
                  <a:srgbClr val="008348"/>
                </a:solidFill>
                <a:latin typeface="Rokkitt"/>
              </a:rPr>
              <a:t>At Columbia State Community College, we believe in our employees. We know that you are intelligent, talented, and caring, and that you have what it takes to create a satisfying student experience from day one.</a:t>
            </a: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2286000"/>
            <a:ext cx="4800600" cy="3200400"/>
          </a:xfrm>
          <a:prstGeom prst="rect">
            <a:avLst/>
          </a:prstGeom>
        </p:spPr>
      </p:pic>
    </p:spTree>
    <p:extLst>
      <p:ext uri="{BB962C8B-B14F-4D97-AF65-F5344CB8AC3E}">
        <p14:creationId xmlns:p14="http://schemas.microsoft.com/office/powerpoint/2010/main" val="19295613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514600"/>
            <a:ext cx="8153400" cy="3124200"/>
          </a:xfrm>
        </p:spPr>
        <p:txBody>
          <a:bodyPr>
            <a:noAutofit/>
          </a:bodyPr>
          <a:lstStyle/>
          <a:p>
            <a:r>
              <a:rPr lang="en-US" sz="5400" b="1" dirty="0">
                <a:solidFill>
                  <a:srgbClr val="008348"/>
                </a:solidFill>
                <a:latin typeface="Rokkitt" panose="02000503050000020003" pitchFamily="2" charset="0"/>
              </a:rPr>
              <a:t>Objective Five: </a:t>
            </a:r>
            <a:endParaRPr lang="en-US" sz="5400" b="1" dirty="0" smtClean="0">
              <a:solidFill>
                <a:srgbClr val="008348"/>
              </a:solidFill>
              <a:latin typeface="Rokkitt" panose="02000503050000020003" pitchFamily="2" charset="0"/>
            </a:endParaRPr>
          </a:p>
          <a:p>
            <a:r>
              <a:rPr lang="en-US" sz="5400" dirty="0" smtClean="0">
                <a:solidFill>
                  <a:srgbClr val="008348"/>
                </a:solidFill>
                <a:latin typeface="Rokkitt" panose="02000503050000020003" pitchFamily="2" charset="0"/>
              </a:rPr>
              <a:t>Go </a:t>
            </a:r>
            <a:r>
              <a:rPr lang="en-US" sz="5400" dirty="0">
                <a:solidFill>
                  <a:srgbClr val="008348"/>
                </a:solidFill>
                <a:latin typeface="Rokkitt" panose="02000503050000020003" pitchFamily="2" charset="0"/>
              </a:rPr>
              <a:t>over citizenship/lawful presence requirements</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258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4876800" cy="3581400"/>
          </a:xfrm>
        </p:spPr>
        <p:txBody>
          <a:bodyPr>
            <a:normAutofit fontScale="625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The state of Tennessee requires all students who want to receive an in-state benefit (such as in-state tuition) to provide </a:t>
            </a:r>
            <a:r>
              <a:rPr lang="en-US" dirty="0" smtClean="0">
                <a:solidFill>
                  <a:srgbClr val="008348"/>
                </a:solidFill>
                <a:latin typeface="Rokkitt" panose="02000503050000020003" pitchFamily="2" charset="0"/>
              </a:rPr>
              <a:t>documentation </a:t>
            </a:r>
            <a:r>
              <a:rPr lang="en-US" dirty="0">
                <a:solidFill>
                  <a:srgbClr val="008348"/>
                </a:solidFill>
                <a:latin typeface="Rokkitt" panose="02000503050000020003" pitchFamily="2" charset="0"/>
              </a:rPr>
              <a:t>that proves that they are either a U.S. citizen </a:t>
            </a:r>
            <a:r>
              <a:rPr lang="en-US" dirty="0" smtClean="0">
                <a:solidFill>
                  <a:srgbClr val="008348"/>
                </a:solidFill>
                <a:latin typeface="Rokkitt" panose="02000503050000020003" pitchFamily="2" charset="0"/>
              </a:rPr>
              <a:t>*</a:t>
            </a:r>
            <a:r>
              <a:rPr lang="en-US" i="1" dirty="0" smtClean="0">
                <a:solidFill>
                  <a:srgbClr val="008348"/>
                </a:solidFill>
                <a:latin typeface="Rokkitt" panose="02000503050000020003" pitchFamily="2" charset="0"/>
              </a:rPr>
              <a:t>or</a:t>
            </a:r>
            <a:r>
              <a:rPr lang="en-US" dirty="0" smtClean="0">
                <a:solidFill>
                  <a:srgbClr val="008348"/>
                </a:solidFill>
                <a:latin typeface="Rokkitt" panose="02000503050000020003" pitchFamily="2" charset="0"/>
              </a:rPr>
              <a:t> </a:t>
            </a:r>
            <a:r>
              <a:rPr lang="en-US" dirty="0">
                <a:solidFill>
                  <a:srgbClr val="008348"/>
                </a:solidFill>
                <a:latin typeface="Rokkitt" panose="02000503050000020003" pitchFamily="2" charset="0"/>
              </a:rPr>
              <a:t>that they are lawfully present in the United States.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If </a:t>
            </a:r>
            <a:r>
              <a:rPr lang="en-US" dirty="0">
                <a:solidFill>
                  <a:srgbClr val="008348"/>
                </a:solidFill>
                <a:latin typeface="Rokkitt" panose="02000503050000020003" pitchFamily="2" charset="0"/>
              </a:rPr>
              <a:t>a student is unable to provide this documentation to the admissions office, they will be charged out-of-state tuition (which is more than 3 times the cost of in-state tuition</a:t>
            </a:r>
            <a:r>
              <a:rPr lang="en-US" dirty="0" smtClean="0">
                <a:solidFill>
                  <a:srgbClr val="008348"/>
                </a:solidFill>
                <a:latin typeface="Rokkitt" panose="02000503050000020003" pitchFamily="2" charset="0"/>
              </a:rPr>
              <a:t>!)</a:t>
            </a:r>
          </a:p>
          <a:p>
            <a:r>
              <a:rPr lang="en-US" sz="1800" i="1" dirty="0" smtClean="0">
                <a:solidFill>
                  <a:srgbClr val="008348"/>
                </a:solidFill>
                <a:latin typeface="Rokkitt" panose="02000503050000020003" pitchFamily="2" charset="0"/>
              </a:rPr>
              <a:t>*A student can receive in-state tuition if they are lawfully present in the United States even if they are not a U.S citizen.</a:t>
            </a:r>
            <a:endParaRPr lang="en-US" sz="2600" i="1" dirty="0" smtClean="0">
              <a:solidFill>
                <a:srgbClr val="008348"/>
              </a:solidFill>
              <a:latin typeface="Rokkitt" panose="02000503050000020003" pitchFamily="2" charset="0"/>
            </a:endParaRPr>
          </a:p>
          <a:p>
            <a:endParaRPr lang="en-US" dirty="0" smtClean="0">
              <a:solidFill>
                <a:srgbClr val="008348"/>
              </a:solidFill>
              <a:latin typeface="Rokkitt" panose="02000503050000020003" pitchFamily="2" charset="0"/>
            </a:endParaRP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ttp://3.bp.blogspot.com/-hoAAfMIQIxk/UNy42H-ye6I/AAAAAAAAFE8/Liq7uWZACk0/s1600/generic+drivers+license+any+state+id+c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2270760"/>
            <a:ext cx="3733801"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410200" y="4937760"/>
            <a:ext cx="3581400" cy="523071"/>
          </a:xfrm>
          <a:prstGeom prst="rect">
            <a:avLst/>
          </a:prstGeom>
          <a:noFill/>
        </p:spPr>
        <p:txBody>
          <a:bodyPr wrap="square" rtlCol="0">
            <a:spAutoFit/>
          </a:bodyPr>
          <a:lstStyle/>
          <a:p>
            <a:r>
              <a:rPr lang="en-US" sz="900" dirty="0"/>
              <a:t>Image Source: http://3.bp.blogspot.com/-hoAAfMIQIxk/UNy42H-ye6I/AAAAAAAAFE8/Liq7uWZACk0/s1600/generic+drivers+license+any+state+id+card.jpg</a:t>
            </a:r>
          </a:p>
        </p:txBody>
      </p:sp>
    </p:spTree>
    <p:extLst>
      <p:ext uri="{BB962C8B-B14F-4D97-AF65-F5344CB8AC3E}">
        <p14:creationId xmlns:p14="http://schemas.microsoft.com/office/powerpoint/2010/main" val="3585721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307336"/>
            <a:ext cx="4343400" cy="3331464"/>
          </a:xfrm>
        </p:spPr>
        <p:txBody>
          <a:bodyPr>
            <a:normAutofit fontScale="85000" lnSpcReduction="20000"/>
          </a:bodyPr>
          <a:lstStyle/>
          <a:p>
            <a:pPr algn="l"/>
            <a:r>
              <a:rPr lang="en-US" dirty="0">
                <a:solidFill>
                  <a:srgbClr val="008348"/>
                </a:solidFill>
                <a:latin typeface="Rokkitt" panose="02000503050000020003" pitchFamily="2" charset="0"/>
              </a:rPr>
              <a:t>On the application page there is a link to a page that lists acceptable forms of documentation to satisfy this requirement, the most common of which is the Free Application for Federal Student Aid (FAFSA) for financial </a:t>
            </a:r>
            <a:r>
              <a:rPr lang="en-US" dirty="0" smtClean="0">
                <a:solidFill>
                  <a:srgbClr val="008348"/>
                </a:solidFill>
                <a:latin typeface="Rokkitt" panose="02000503050000020003" pitchFamily="2" charset="0"/>
              </a:rPr>
              <a:t>aid</a:t>
            </a:r>
            <a:r>
              <a:rPr lang="en-US" dirty="0">
                <a:solidFill>
                  <a:srgbClr val="008348"/>
                </a:solidFill>
                <a:latin typeface="Rokkitt" panose="02000503050000020003" pitchFamily="2" charset="0"/>
              </a:rPr>
              <a:t>.</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https://sp.yimg.com/ib/th?id=JN.ohKNizjHWC4m8h3T0zT9DA&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307336"/>
            <a:ext cx="4648200" cy="30053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95800" y="5312666"/>
            <a:ext cx="4648200" cy="230832"/>
          </a:xfrm>
          <a:prstGeom prst="rect">
            <a:avLst/>
          </a:prstGeom>
          <a:noFill/>
        </p:spPr>
        <p:txBody>
          <a:bodyPr wrap="square" rtlCol="0">
            <a:spAutoFit/>
          </a:bodyPr>
          <a:lstStyle/>
          <a:p>
            <a:r>
              <a:rPr lang="en-US" sz="900" dirty="0"/>
              <a:t>Image Source: https://sp.yimg.com/ib/th?id=JN.ohKNizjHWC4m8h3T0zT9DA&amp;pid=15.1&amp;P=0</a:t>
            </a:r>
          </a:p>
        </p:txBody>
      </p:sp>
    </p:spTree>
    <p:extLst>
      <p:ext uri="{BB962C8B-B14F-4D97-AF65-F5344CB8AC3E}">
        <p14:creationId xmlns:p14="http://schemas.microsoft.com/office/powerpoint/2010/main" val="3729196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4419600" cy="3352800"/>
          </a:xfrm>
        </p:spPr>
        <p:txBody>
          <a:bodyPr>
            <a:normAutofit fontScale="70000" lnSpcReduction="20000"/>
          </a:bodyPr>
          <a:lstStyle/>
          <a:p>
            <a:r>
              <a:rPr lang="en-US" b="1" dirty="0">
                <a:solidFill>
                  <a:srgbClr val="008348"/>
                </a:solidFill>
                <a:latin typeface="Rokkitt" panose="02000503050000020003" pitchFamily="2" charset="0"/>
              </a:rPr>
              <a:t>Learner participation: </a:t>
            </a:r>
          </a:p>
          <a:p>
            <a:r>
              <a:rPr lang="en-US" dirty="0">
                <a:solidFill>
                  <a:srgbClr val="008348"/>
                </a:solidFill>
                <a:latin typeface="Rokkitt" panose="02000503050000020003" pitchFamily="2" charset="0"/>
              </a:rPr>
              <a:t>I am a prospective first time college student who has informed you that I am not a U.S. citizen but that I have documentation that I am a permanent resident who is lawfully present in the United States. You inform me that I cannot receive in-state tuition. Is this the correct answer? Why or why not?</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2460" y="2286000"/>
            <a:ext cx="4686300" cy="3124200"/>
          </a:xfrm>
          <a:prstGeom prst="rect">
            <a:avLst/>
          </a:prstGeom>
        </p:spPr>
      </p:pic>
    </p:spTree>
    <p:extLst>
      <p:ext uri="{BB962C8B-B14F-4D97-AF65-F5344CB8AC3E}">
        <p14:creationId xmlns:p14="http://schemas.microsoft.com/office/powerpoint/2010/main" val="1803437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6800" y="2438400"/>
            <a:ext cx="7010400" cy="3200400"/>
          </a:xfrm>
        </p:spPr>
        <p:txBody>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True/False   A student must be a U.S. citizen in order to be eligible for the in-state tuition rate</a:t>
            </a:r>
            <a:r>
              <a:rPr lang="en-US" dirty="0" smtClean="0">
                <a:solidFill>
                  <a:srgbClr val="008348"/>
                </a:solidFill>
                <a:latin typeface="Rokkitt" panose="02000503050000020003" pitchFamily="2" charset="0"/>
              </a:rPr>
              <a:t>.</a:t>
            </a:r>
          </a:p>
          <a:p>
            <a:pPr marL="514350" indent="-514350" algn="l">
              <a:buAutoNum type="alphaLcPeriod"/>
            </a:pPr>
            <a:r>
              <a:rPr lang="en-US" dirty="0" smtClean="0">
                <a:solidFill>
                  <a:srgbClr val="008348"/>
                </a:solidFill>
                <a:latin typeface="Rokkitt" panose="02000503050000020003" pitchFamily="2" charset="0"/>
                <a:hlinkClick r:id="rId2" action="ppaction://hlinksldjump"/>
              </a:rPr>
              <a:t>True</a:t>
            </a:r>
            <a:endParaRPr lang="en-US" dirty="0" smtClean="0">
              <a:solidFill>
                <a:srgbClr val="008348"/>
              </a:solidFill>
              <a:latin typeface="Rokkitt" panose="02000503050000020003" pitchFamily="2" charset="0"/>
            </a:endParaRPr>
          </a:p>
          <a:p>
            <a:pPr marL="514350" indent="-514350" algn="l">
              <a:buAutoNum type="alphaLcPeriod"/>
            </a:pPr>
            <a:r>
              <a:rPr lang="en-US" dirty="0" smtClean="0">
                <a:solidFill>
                  <a:srgbClr val="008348"/>
                </a:solidFill>
                <a:latin typeface="Rokkitt" panose="02000503050000020003" pitchFamily="2" charset="0"/>
                <a:hlinkClick r:id="rId3" action="ppaction://hlinksldjump"/>
              </a:rPr>
              <a:t>False</a:t>
            </a:r>
            <a:endParaRPr lang="en-US" dirty="0">
              <a:solidFill>
                <a:srgbClr val="008348"/>
              </a:solidFill>
              <a:latin typeface="Rokkitt" panose="02000503050000020003" pitchFamily="2" charset="0"/>
            </a:endParaRPr>
          </a:p>
        </p:txBody>
      </p:sp>
    </p:spTree>
    <p:extLst>
      <p:ext uri="{BB962C8B-B14F-4D97-AF65-F5344CB8AC3E}">
        <p14:creationId xmlns:p14="http://schemas.microsoft.com/office/powerpoint/2010/main" val="381728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66800" y="2438400"/>
            <a:ext cx="7010400" cy="3200400"/>
          </a:xfrm>
        </p:spPr>
        <p:txBody>
          <a:bodyPr/>
          <a:lstStyle/>
          <a:p>
            <a:pPr algn="l"/>
            <a:r>
              <a:rPr lang="en-US" b="1" dirty="0" smtClean="0">
                <a:solidFill>
                  <a:srgbClr val="008348"/>
                </a:solidFill>
                <a:latin typeface="Rokkitt" panose="02000503050000020003" pitchFamily="2" charset="0"/>
              </a:rPr>
              <a:t>Correct!</a:t>
            </a:r>
          </a:p>
          <a:p>
            <a:pPr algn="l"/>
            <a:r>
              <a:rPr lang="en-US" b="1" dirty="0" smtClean="0">
                <a:solidFill>
                  <a:srgbClr val="008348"/>
                </a:solidFill>
                <a:latin typeface="Rokkitt" panose="02000503050000020003" pitchFamily="2" charset="0"/>
              </a:rPr>
              <a:t>A student doesn’t have to be a U.S. citizen to receive in-state tuition if they can provide acceptable documentation that they are lawfully present in the United States. </a:t>
            </a:r>
            <a:endParaRPr lang="en-US" dirty="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1148881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362200"/>
            <a:ext cx="7315200" cy="3276600"/>
          </a:xfrm>
        </p:spPr>
        <p:txBody>
          <a:bodyPr>
            <a:noAutofit/>
          </a:bodyPr>
          <a:lstStyle/>
          <a:p>
            <a:r>
              <a:rPr lang="en-US" sz="5400" b="1" dirty="0">
                <a:solidFill>
                  <a:srgbClr val="008348"/>
                </a:solidFill>
                <a:latin typeface="Rokkitt" panose="02000503050000020003" pitchFamily="2" charset="0"/>
              </a:rPr>
              <a:t>Objective Six: </a:t>
            </a:r>
            <a:endParaRPr lang="en-US" sz="5400" b="1" dirty="0" smtClean="0">
              <a:solidFill>
                <a:srgbClr val="008348"/>
              </a:solidFill>
              <a:latin typeface="Rokkitt" panose="02000503050000020003" pitchFamily="2" charset="0"/>
            </a:endParaRPr>
          </a:p>
          <a:p>
            <a:r>
              <a:rPr lang="en-US" sz="5400" dirty="0" smtClean="0">
                <a:solidFill>
                  <a:srgbClr val="008348"/>
                </a:solidFill>
                <a:latin typeface="Rokkitt" panose="02000503050000020003" pitchFamily="2" charset="0"/>
              </a:rPr>
              <a:t>Inform </a:t>
            </a:r>
            <a:r>
              <a:rPr lang="en-US" sz="5400" dirty="0">
                <a:solidFill>
                  <a:srgbClr val="008348"/>
                </a:solidFill>
                <a:latin typeface="Rokkitt" panose="02000503050000020003" pitchFamily="2" charset="0"/>
              </a:rPr>
              <a:t>the student of the requirement to attend Right Start Orientation</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8301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438400"/>
            <a:ext cx="7848600" cy="3200400"/>
          </a:xfrm>
        </p:spPr>
        <p:txBody>
          <a:bodyPr>
            <a:normAutofit fontScale="85000" lnSpcReduction="1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The final step in the admissions process is for a first time college student to attend Right Start Orientation. This is a requirement for all first time freshmen, and a student will not be allowed to register for any classes until they attend orientation.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The </a:t>
            </a:r>
            <a:r>
              <a:rPr lang="en-US" dirty="0">
                <a:solidFill>
                  <a:srgbClr val="008348"/>
                </a:solidFill>
                <a:latin typeface="Rokkitt" panose="02000503050000020003" pitchFamily="2" charset="0"/>
              </a:rPr>
              <a:t>purpose of orientation is for the student to receive all of the information that they need to be able to start their classes successfully.</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21191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2514600"/>
            <a:ext cx="7391400" cy="3124200"/>
          </a:xfrm>
        </p:spPr>
        <p:txBody>
          <a:bodyPr>
            <a:normAutofit/>
          </a:bodyPr>
          <a:lstStyle/>
          <a:p>
            <a:r>
              <a:rPr lang="en-US" dirty="0">
                <a:solidFill>
                  <a:srgbClr val="008348"/>
                </a:solidFill>
                <a:latin typeface="Rokkitt" panose="02000503050000020003" pitchFamily="2" charset="0"/>
              </a:rPr>
              <a:t>At the orientation, each student meets with an advisor who helps them to register for their classes. Therefore, when they walk out of orientation they should have their classes scheduled.</a:t>
            </a:r>
            <a:r>
              <a:rPr lang="en-US" dirty="0"/>
              <a:t> </a:t>
            </a:r>
          </a:p>
          <a:p>
            <a:endParaRPr lang="en-US" dirty="0"/>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439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4343400" cy="3352800"/>
          </a:xfrm>
        </p:spPr>
        <p:txBody>
          <a:bodyPr>
            <a:normAutofit fontScale="70000" lnSpcReduction="20000"/>
          </a:bodyPr>
          <a:lstStyle/>
          <a:p>
            <a:r>
              <a:rPr lang="en-US" b="1" dirty="0">
                <a:solidFill>
                  <a:srgbClr val="008348"/>
                </a:solidFill>
                <a:latin typeface="Rokkitt" panose="02000503050000020003" pitchFamily="2" charset="0"/>
              </a:rPr>
              <a:t>Learner participation: </a:t>
            </a:r>
          </a:p>
          <a:p>
            <a:r>
              <a:rPr lang="en-US" dirty="0">
                <a:solidFill>
                  <a:srgbClr val="008348"/>
                </a:solidFill>
                <a:latin typeface="Rokkitt" panose="02000503050000020003" pitchFamily="2" charset="0"/>
              </a:rPr>
              <a:t>I am a prospective first time college student who has applied to the college and submitted official transcripts and ACT scores. You inform me that I will now be admitted to the college shortly. I then ask you, “So at that point, will I be able to just go online and register for my classes?” How do you answer me?</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286000"/>
            <a:ext cx="4724400" cy="3149600"/>
          </a:xfrm>
          <a:prstGeom prst="rect">
            <a:avLst/>
          </a:prstGeom>
        </p:spPr>
      </p:pic>
    </p:spTree>
    <p:extLst>
      <p:ext uri="{BB962C8B-B14F-4D97-AF65-F5344CB8AC3E}">
        <p14:creationId xmlns:p14="http://schemas.microsoft.com/office/powerpoint/2010/main" val="24172930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590800"/>
            <a:ext cx="7620000" cy="3048000"/>
          </a:xfrm>
        </p:spPr>
        <p:txBody>
          <a:bodyPr>
            <a:normAutofit/>
          </a:bodyPr>
          <a:lstStyle/>
          <a:p>
            <a:r>
              <a:rPr lang="en-US" dirty="0">
                <a:solidFill>
                  <a:srgbClr val="008348"/>
                </a:solidFill>
                <a:latin typeface="Rokkitt"/>
              </a:rPr>
              <a:t>S</a:t>
            </a:r>
            <a:r>
              <a:rPr lang="en-US" dirty="0" smtClean="0">
                <a:solidFill>
                  <a:srgbClr val="008348"/>
                </a:solidFill>
                <a:latin typeface="Rokkitt"/>
              </a:rPr>
              <a:t>uccessfully </a:t>
            </a:r>
            <a:r>
              <a:rPr lang="en-US" dirty="0">
                <a:solidFill>
                  <a:srgbClr val="008348"/>
                </a:solidFill>
                <a:latin typeface="Rokkitt"/>
              </a:rPr>
              <a:t>leading someone through the admissions process </a:t>
            </a:r>
            <a:r>
              <a:rPr lang="en-US" dirty="0" smtClean="0">
                <a:solidFill>
                  <a:srgbClr val="008348"/>
                </a:solidFill>
                <a:latin typeface="Rokkitt"/>
              </a:rPr>
              <a:t>will lead to </a:t>
            </a:r>
            <a:r>
              <a:rPr lang="en-US" dirty="0">
                <a:solidFill>
                  <a:srgbClr val="008348"/>
                </a:solidFill>
                <a:latin typeface="Rokkitt"/>
              </a:rPr>
              <a:t>increased confidence and self-esteem in knowing that you have the ability to set students on the right path.</a:t>
            </a: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2438400"/>
            <a:ext cx="8458200" cy="3200400"/>
          </a:xfrm>
        </p:spPr>
        <p:txBody>
          <a:bodyPr>
            <a:normAutofit fontScale="70000" lnSpcReduction="20000"/>
          </a:bodyPr>
          <a:lstStyle/>
          <a:p>
            <a:pPr algn="l"/>
            <a:r>
              <a:rPr lang="en-US" b="1" dirty="0">
                <a:solidFill>
                  <a:srgbClr val="008348"/>
                </a:solidFill>
                <a:latin typeface="Rokkitt" panose="02000503050000020003" pitchFamily="2" charset="0"/>
              </a:rPr>
              <a:t>Test Item- </a:t>
            </a:r>
            <a:r>
              <a:rPr lang="en-US" dirty="0">
                <a:solidFill>
                  <a:srgbClr val="008348"/>
                </a:solidFill>
                <a:latin typeface="Rokkitt" panose="02000503050000020003" pitchFamily="2" charset="0"/>
              </a:rPr>
              <a:t>Select the option that has the steps of the admissions process in the correct order.</a:t>
            </a:r>
          </a:p>
          <a:p>
            <a:pPr algn="l" fontAlgn="base"/>
            <a:r>
              <a:rPr lang="en-US" dirty="0" smtClean="0">
                <a:solidFill>
                  <a:srgbClr val="008348"/>
                </a:solidFill>
                <a:latin typeface="Rokkitt" panose="02000503050000020003" pitchFamily="2" charset="0"/>
              </a:rPr>
              <a:t>a. </a:t>
            </a:r>
            <a:r>
              <a:rPr lang="en-US" dirty="0" smtClean="0">
                <a:solidFill>
                  <a:srgbClr val="008348"/>
                </a:solidFill>
                <a:latin typeface="Rokkitt" panose="02000503050000020003" pitchFamily="2" charset="0"/>
                <a:hlinkClick r:id="rId2" action="ppaction://hlinksldjump"/>
              </a:rPr>
              <a:t>(1</a:t>
            </a:r>
            <a:r>
              <a:rPr lang="en-US" dirty="0">
                <a:solidFill>
                  <a:srgbClr val="008348"/>
                </a:solidFill>
                <a:latin typeface="Rokkitt" panose="02000503050000020003" pitchFamily="2" charset="0"/>
                <a:hlinkClick r:id="rId2" action="ppaction://hlinksldjump"/>
              </a:rPr>
              <a:t>) Attend Right Start Orientation  (2) Apply to the college  (3) Register for classes  (4) Submit official transcripts</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b. </a:t>
            </a:r>
            <a:r>
              <a:rPr lang="en-US" dirty="0" smtClean="0">
                <a:solidFill>
                  <a:srgbClr val="008348"/>
                </a:solidFill>
                <a:latin typeface="Rokkitt" panose="02000503050000020003" pitchFamily="2" charset="0"/>
                <a:hlinkClick r:id="rId2" action="ppaction://hlinksldjump"/>
              </a:rPr>
              <a:t>(1</a:t>
            </a:r>
            <a:r>
              <a:rPr lang="en-US" dirty="0">
                <a:solidFill>
                  <a:srgbClr val="008348"/>
                </a:solidFill>
                <a:latin typeface="Rokkitt" panose="02000503050000020003" pitchFamily="2" charset="0"/>
                <a:hlinkClick r:id="rId2" action="ppaction://hlinksldjump"/>
              </a:rPr>
              <a:t>) Register for classes  (2) Attend Right Start Orientation  (3) Submit official transcripts  (4) Apply to the college</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c. </a:t>
            </a:r>
            <a:r>
              <a:rPr lang="en-US" dirty="0" smtClean="0">
                <a:solidFill>
                  <a:srgbClr val="008348"/>
                </a:solidFill>
                <a:latin typeface="Rokkitt" panose="02000503050000020003" pitchFamily="2" charset="0"/>
                <a:hlinkClick r:id="rId3" action="ppaction://hlinksldjump"/>
              </a:rPr>
              <a:t>(1</a:t>
            </a:r>
            <a:r>
              <a:rPr lang="en-US" dirty="0">
                <a:solidFill>
                  <a:srgbClr val="008348"/>
                </a:solidFill>
                <a:latin typeface="Rokkitt" panose="02000503050000020003" pitchFamily="2" charset="0"/>
                <a:hlinkClick r:id="rId3" action="ppaction://hlinksldjump"/>
              </a:rPr>
              <a:t>) Apply to the college  (2) Submit official transcripts  (3) Attend Right Start Orientation  (4) Register for classes</a:t>
            </a:r>
            <a:endParaRPr lang="en-US" dirty="0">
              <a:solidFill>
                <a:srgbClr val="008348"/>
              </a:solidFill>
              <a:latin typeface="Rokkitt" panose="02000503050000020003" pitchFamily="2" charset="0"/>
            </a:endParaRPr>
          </a:p>
          <a:p>
            <a:pPr algn="l" fontAlgn="base"/>
            <a:r>
              <a:rPr lang="en-US" dirty="0" smtClean="0">
                <a:solidFill>
                  <a:srgbClr val="008348"/>
                </a:solidFill>
                <a:latin typeface="Rokkitt" panose="02000503050000020003" pitchFamily="2" charset="0"/>
              </a:rPr>
              <a:t>d. </a:t>
            </a:r>
            <a:r>
              <a:rPr lang="en-US" dirty="0" smtClean="0">
                <a:solidFill>
                  <a:srgbClr val="008348"/>
                </a:solidFill>
                <a:latin typeface="Rokkitt" panose="02000503050000020003" pitchFamily="2" charset="0"/>
                <a:hlinkClick r:id="rId2" action="ppaction://hlinksldjump"/>
              </a:rPr>
              <a:t>(1</a:t>
            </a:r>
            <a:r>
              <a:rPr lang="en-US" dirty="0">
                <a:solidFill>
                  <a:srgbClr val="008348"/>
                </a:solidFill>
                <a:latin typeface="Rokkitt" panose="02000503050000020003" pitchFamily="2" charset="0"/>
                <a:hlinkClick r:id="rId2" action="ppaction://hlinksldjump"/>
              </a:rPr>
              <a:t>) Submit official transcripts  (2) Attend Right Start Orientation  (3) Apply to the college  (4) Register for classes</a:t>
            </a:r>
            <a:endParaRPr lang="en-US" dirty="0">
              <a:solidFill>
                <a:srgbClr val="008348"/>
              </a:solidFill>
              <a:latin typeface="Rokkitt" panose="02000503050000020003" pitchFamily="2" charset="0"/>
            </a:endParaRPr>
          </a:p>
          <a:p>
            <a:endParaRPr lang="en-US" dirty="0">
              <a:solidFill>
                <a:srgbClr val="008348"/>
              </a:solidFill>
              <a:latin typeface="Rokkitt" panose="02000503050000020003" pitchFamily="2" charset="0"/>
            </a:endParaRPr>
          </a:p>
        </p:txBody>
      </p:sp>
    </p:spTree>
    <p:extLst>
      <p:ext uri="{BB962C8B-B14F-4D97-AF65-F5344CB8AC3E}">
        <p14:creationId xmlns:p14="http://schemas.microsoft.com/office/powerpoint/2010/main" val="2942006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4800" y="2438400"/>
            <a:ext cx="8458200" cy="3200400"/>
          </a:xfrm>
        </p:spPr>
        <p:txBody>
          <a:bodyPr>
            <a:normAutofit/>
          </a:bodyPr>
          <a:lstStyle/>
          <a:p>
            <a:pPr algn="l"/>
            <a:r>
              <a:rPr lang="en-US" sz="6600" b="1" dirty="0" smtClean="0">
                <a:solidFill>
                  <a:srgbClr val="008348"/>
                </a:solidFill>
                <a:latin typeface="Rokkitt" panose="02000503050000020003" pitchFamily="2" charset="0"/>
              </a:rPr>
              <a:t>Correct!</a:t>
            </a:r>
            <a:endParaRPr lang="en-US" sz="6600" dirty="0">
              <a:solidFill>
                <a:srgbClr val="008348"/>
              </a:solidFill>
              <a:latin typeface="Rokkitt" panose="02000503050000020003" pitchFamily="2" charset="0"/>
            </a:endParaRPr>
          </a:p>
          <a:p>
            <a:endParaRPr lang="en-US" dirty="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Tree>
    <p:extLst>
      <p:ext uri="{BB962C8B-B14F-4D97-AF65-F5344CB8AC3E}">
        <p14:creationId xmlns:p14="http://schemas.microsoft.com/office/powerpoint/2010/main" val="550707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95600"/>
            <a:ext cx="6400800" cy="2057400"/>
          </a:xfrm>
        </p:spPr>
        <p:txBody>
          <a:bodyPr>
            <a:normAutofit fontScale="85000" lnSpcReduction="20000"/>
          </a:bodyPr>
          <a:lstStyle/>
          <a:p>
            <a:r>
              <a:rPr lang="en-US" sz="5200" b="1" i="1" dirty="0">
                <a:solidFill>
                  <a:srgbClr val="008348"/>
                </a:solidFill>
                <a:latin typeface="Rokkitt" panose="02000503050000020003" pitchFamily="2" charset="0"/>
                <a:hlinkClick r:id="rId2"/>
              </a:rPr>
              <a:t>Please click here to take </a:t>
            </a:r>
            <a:r>
              <a:rPr lang="en-US" sz="5200" b="1" i="1" dirty="0" smtClean="0">
                <a:solidFill>
                  <a:srgbClr val="008348"/>
                </a:solidFill>
                <a:latin typeface="Rokkitt" panose="02000503050000020003" pitchFamily="2" charset="0"/>
                <a:hlinkClick r:id="rId2"/>
              </a:rPr>
              <a:t>the</a:t>
            </a:r>
          </a:p>
          <a:p>
            <a:r>
              <a:rPr lang="en-US" sz="5200" b="1" i="1" dirty="0" smtClean="0">
                <a:solidFill>
                  <a:srgbClr val="008348"/>
                </a:solidFill>
                <a:latin typeface="Rokkitt" panose="02000503050000020003" pitchFamily="2" charset="0"/>
                <a:hlinkClick r:id="rId2"/>
              </a:rPr>
              <a:t> </a:t>
            </a:r>
            <a:r>
              <a:rPr lang="en-US" sz="10400" b="1" dirty="0" smtClean="0">
                <a:solidFill>
                  <a:srgbClr val="008348"/>
                </a:solidFill>
                <a:latin typeface="Rokkitt" panose="02000503050000020003" pitchFamily="2" charset="0"/>
                <a:hlinkClick r:id="rId2"/>
              </a:rPr>
              <a:t>Posttest</a:t>
            </a:r>
            <a:endParaRPr lang="en-US" sz="10400" b="1" dirty="0">
              <a:solidFill>
                <a:srgbClr val="008348"/>
              </a:solidFill>
              <a:latin typeface="Rokkitt" panose="02000503050000020003" pitchFamily="2" charset="0"/>
            </a:endParaRPr>
          </a:p>
        </p:txBody>
      </p:sp>
      <p:sp>
        <p:nvSpPr>
          <p:cNvPr id="3" name="Action Button: Forward or Next 2">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4" name="Action Button: Back or Previous 3">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562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514600"/>
            <a:ext cx="7315200" cy="3124200"/>
          </a:xfrm>
        </p:spPr>
        <p:txBody>
          <a:bodyPr>
            <a:normAutofit fontScale="850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We are now going to walk through the steps in the application process one more time by following the prompts on the webpage.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Remember </a:t>
            </a:r>
            <a:r>
              <a:rPr lang="en-US" dirty="0">
                <a:solidFill>
                  <a:srgbClr val="008348"/>
                </a:solidFill>
                <a:latin typeface="Rokkitt" panose="02000503050000020003" pitchFamily="2" charset="0"/>
              </a:rPr>
              <a:t>that while it is helpful for you to memorize this information, it is not required. You always have this webpage which acts as a prompt that lays out the steps for you to walk through with the prospective student.</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594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438400"/>
            <a:ext cx="8458200" cy="3200400"/>
          </a:xfrm>
        </p:spPr>
        <p:txBody>
          <a:bodyPr>
            <a:normAutofit fontScale="70000" lnSpcReduction="20000"/>
          </a:bodyPr>
          <a:lstStyle/>
          <a:p>
            <a:pPr marL="457200" indent="-457200" algn="l">
              <a:buFont typeface="Arial" panose="020B0604020202020204" pitchFamily="34" charset="0"/>
              <a:buChar char="•"/>
            </a:pPr>
            <a:r>
              <a:rPr lang="en-US" dirty="0">
                <a:solidFill>
                  <a:srgbClr val="008348"/>
                </a:solidFill>
                <a:latin typeface="Rokkitt" panose="02000503050000020003" pitchFamily="2" charset="0"/>
              </a:rPr>
              <a:t>Some of the information we have discussed, such as the expiration date for exam scores, is not explicitly stated on the webpage.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Other </a:t>
            </a:r>
            <a:r>
              <a:rPr lang="en-US" dirty="0">
                <a:solidFill>
                  <a:srgbClr val="008348"/>
                </a:solidFill>
                <a:latin typeface="Rokkitt" panose="02000503050000020003" pitchFamily="2" charset="0"/>
              </a:rPr>
              <a:t>pieces of information we have discussed are not directly stated on the webpage, but there are links to the information, such as the immunization exemptions and the acceptable forms of citizenship documentation. </a:t>
            </a:r>
            <a:endParaRPr lang="en-US" dirty="0" smtClean="0">
              <a:solidFill>
                <a:srgbClr val="008348"/>
              </a:solidFill>
              <a:latin typeface="Rokkitt" panose="02000503050000020003" pitchFamily="2" charset="0"/>
            </a:endParaRPr>
          </a:p>
          <a:p>
            <a:pPr marL="457200" indent="-457200" algn="l">
              <a:buFont typeface="Arial" panose="020B0604020202020204" pitchFamily="34" charset="0"/>
              <a:buChar char="•"/>
            </a:pPr>
            <a:r>
              <a:rPr lang="en-US" dirty="0" smtClean="0">
                <a:solidFill>
                  <a:srgbClr val="008348"/>
                </a:solidFill>
                <a:latin typeface="Rokkitt" panose="02000503050000020003" pitchFamily="2" charset="0"/>
              </a:rPr>
              <a:t>The </a:t>
            </a:r>
            <a:r>
              <a:rPr lang="en-US" dirty="0">
                <a:solidFill>
                  <a:srgbClr val="008348"/>
                </a:solidFill>
                <a:latin typeface="Rokkitt" panose="02000503050000020003" pitchFamily="2" charset="0"/>
              </a:rPr>
              <a:t>more that you go through these steps using the website as a prompt, the more familiar you will become with the material and the less you will find yourself relying on it.</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127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2362200"/>
            <a:ext cx="8229600" cy="3276600"/>
          </a:xfrm>
        </p:spPr>
        <p:txBody>
          <a:bodyPr>
            <a:normAutofit fontScale="92500" lnSpcReduction="10000"/>
          </a:bodyPr>
          <a:lstStyle/>
          <a:p>
            <a:r>
              <a:rPr lang="en-US" dirty="0">
                <a:solidFill>
                  <a:srgbClr val="008348"/>
                </a:solidFill>
                <a:latin typeface="Rokkitt" panose="02000503050000020003" pitchFamily="2" charset="0"/>
              </a:rPr>
              <a:t>Eventually you will be able to do this from memory and you will only need to use the website for the student’s benefit. But initially, you don’t have to let on to </a:t>
            </a:r>
            <a:r>
              <a:rPr lang="en-US" i="1" dirty="0">
                <a:solidFill>
                  <a:srgbClr val="008348"/>
                </a:solidFill>
                <a:latin typeface="Rokkitt" panose="02000503050000020003" pitchFamily="2" charset="0"/>
              </a:rPr>
              <a:t>them</a:t>
            </a:r>
            <a:r>
              <a:rPr lang="en-US" dirty="0">
                <a:solidFill>
                  <a:srgbClr val="008348"/>
                </a:solidFill>
                <a:latin typeface="Rokkitt" panose="02000503050000020003" pitchFamily="2" charset="0"/>
              </a:rPr>
              <a:t> how much you are relying on it! You can leave them with the impression that you knew all of this </a:t>
            </a:r>
            <a:r>
              <a:rPr lang="en-US" dirty="0" smtClean="0">
                <a:solidFill>
                  <a:srgbClr val="008348"/>
                </a:solidFill>
                <a:latin typeface="Rokkitt" panose="02000503050000020003" pitchFamily="2" charset="0"/>
              </a:rPr>
              <a:t>information </a:t>
            </a:r>
            <a:r>
              <a:rPr lang="en-US" dirty="0">
                <a:solidFill>
                  <a:srgbClr val="008348"/>
                </a:solidFill>
                <a:latin typeface="Rokkitt" panose="02000503050000020003" pitchFamily="2" charset="0"/>
              </a:rPr>
              <a:t>from the beginning if you can present it convincingly.</a:t>
            </a: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8086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362200"/>
            <a:ext cx="8077200" cy="3276600"/>
          </a:xfrm>
        </p:spPr>
        <p:txBody>
          <a:bodyPr>
            <a:normAutofit fontScale="92500" lnSpcReduction="20000"/>
          </a:bodyPr>
          <a:lstStyle/>
          <a:p>
            <a:pPr marL="457200" indent="-457200" algn="l" fontAlgn="base">
              <a:buFont typeface="Arial" panose="020B0604020202020204" pitchFamily="34" charset="0"/>
              <a:buChar char="•"/>
            </a:pPr>
            <a:r>
              <a:rPr lang="en-US" dirty="0">
                <a:solidFill>
                  <a:srgbClr val="008348"/>
                </a:solidFill>
                <a:latin typeface="Rokkitt" panose="02000503050000020003" pitchFamily="2" charset="0"/>
              </a:rPr>
              <a:t>Show the student where to apply on the </a:t>
            </a:r>
            <a:r>
              <a:rPr lang="en-US" dirty="0" smtClean="0">
                <a:solidFill>
                  <a:srgbClr val="008348"/>
                </a:solidFill>
                <a:latin typeface="Rokkitt" panose="02000503050000020003" pitchFamily="2" charset="0"/>
              </a:rPr>
              <a:t>website</a:t>
            </a:r>
          </a:p>
          <a:p>
            <a:pPr marL="457200" indent="-457200" algn="l" fontAlgn="base">
              <a:buFont typeface="Arial" panose="020B0604020202020204" pitchFamily="34" charset="0"/>
              <a:buChar char="•"/>
            </a:pPr>
            <a:r>
              <a:rPr lang="en-US" dirty="0" smtClean="0">
                <a:solidFill>
                  <a:srgbClr val="008348"/>
                </a:solidFill>
                <a:latin typeface="Rokkitt" panose="02000503050000020003" pitchFamily="2" charset="0"/>
              </a:rPr>
              <a:t>Go </a:t>
            </a:r>
            <a:r>
              <a:rPr lang="en-US" dirty="0">
                <a:solidFill>
                  <a:srgbClr val="008348"/>
                </a:solidFill>
                <a:latin typeface="Rokkitt" panose="02000503050000020003" pitchFamily="2" charset="0"/>
              </a:rPr>
              <a:t>over transcript </a:t>
            </a:r>
            <a:r>
              <a:rPr lang="en-US" dirty="0" smtClean="0">
                <a:solidFill>
                  <a:srgbClr val="008348"/>
                </a:solidFill>
                <a:latin typeface="Rokkitt" panose="02000503050000020003" pitchFamily="2" charset="0"/>
              </a:rPr>
              <a:t>requirements</a:t>
            </a:r>
          </a:p>
          <a:p>
            <a:pPr marL="457200" indent="-457200" algn="l" fontAlgn="base">
              <a:buFont typeface="Arial" panose="020B0604020202020204" pitchFamily="34" charset="0"/>
              <a:buChar char="•"/>
            </a:pPr>
            <a:r>
              <a:rPr lang="en-US" dirty="0" smtClean="0">
                <a:solidFill>
                  <a:srgbClr val="008348"/>
                </a:solidFill>
                <a:latin typeface="Rokkitt" panose="02000503050000020003" pitchFamily="2" charset="0"/>
              </a:rPr>
              <a:t>Go </a:t>
            </a:r>
            <a:r>
              <a:rPr lang="en-US" dirty="0">
                <a:solidFill>
                  <a:srgbClr val="008348"/>
                </a:solidFill>
                <a:latin typeface="Rokkitt" panose="02000503050000020003" pitchFamily="2" charset="0"/>
              </a:rPr>
              <a:t>over placement exam </a:t>
            </a:r>
            <a:r>
              <a:rPr lang="en-US" dirty="0" smtClean="0">
                <a:solidFill>
                  <a:srgbClr val="008348"/>
                </a:solidFill>
                <a:latin typeface="Rokkitt" panose="02000503050000020003" pitchFamily="2" charset="0"/>
              </a:rPr>
              <a:t>requirements</a:t>
            </a:r>
          </a:p>
          <a:p>
            <a:pPr marL="457200" indent="-457200" algn="l" fontAlgn="base">
              <a:buFont typeface="Arial" panose="020B0604020202020204" pitchFamily="34" charset="0"/>
              <a:buChar char="•"/>
            </a:pPr>
            <a:r>
              <a:rPr lang="en-US" dirty="0" smtClean="0">
                <a:solidFill>
                  <a:srgbClr val="008348"/>
                </a:solidFill>
                <a:latin typeface="Rokkitt" panose="02000503050000020003" pitchFamily="2" charset="0"/>
              </a:rPr>
              <a:t>Go </a:t>
            </a:r>
            <a:r>
              <a:rPr lang="en-US" dirty="0">
                <a:solidFill>
                  <a:srgbClr val="008348"/>
                </a:solidFill>
                <a:latin typeface="Rokkitt" panose="02000503050000020003" pitchFamily="2" charset="0"/>
              </a:rPr>
              <a:t>over immunization </a:t>
            </a:r>
            <a:r>
              <a:rPr lang="en-US" dirty="0" smtClean="0">
                <a:solidFill>
                  <a:srgbClr val="008348"/>
                </a:solidFill>
                <a:latin typeface="Rokkitt" panose="02000503050000020003" pitchFamily="2" charset="0"/>
              </a:rPr>
              <a:t>requirements</a:t>
            </a:r>
          </a:p>
          <a:p>
            <a:pPr marL="457200" indent="-457200" algn="l" fontAlgn="base">
              <a:buFont typeface="Arial" panose="020B0604020202020204" pitchFamily="34" charset="0"/>
              <a:buChar char="•"/>
            </a:pPr>
            <a:r>
              <a:rPr lang="en-US" dirty="0" smtClean="0">
                <a:solidFill>
                  <a:srgbClr val="008348"/>
                </a:solidFill>
                <a:latin typeface="Rokkitt" panose="02000503050000020003" pitchFamily="2" charset="0"/>
              </a:rPr>
              <a:t>Go </a:t>
            </a:r>
            <a:r>
              <a:rPr lang="en-US" dirty="0">
                <a:solidFill>
                  <a:srgbClr val="008348"/>
                </a:solidFill>
                <a:latin typeface="Rokkitt" panose="02000503050000020003" pitchFamily="2" charset="0"/>
              </a:rPr>
              <a:t>over citizenship </a:t>
            </a:r>
            <a:r>
              <a:rPr lang="en-US" dirty="0" smtClean="0">
                <a:solidFill>
                  <a:srgbClr val="008348"/>
                </a:solidFill>
                <a:latin typeface="Rokkitt" panose="02000503050000020003" pitchFamily="2" charset="0"/>
              </a:rPr>
              <a:t>requirements</a:t>
            </a:r>
          </a:p>
          <a:p>
            <a:pPr marL="457200" indent="-457200" algn="l" fontAlgn="base">
              <a:buFont typeface="Arial" panose="020B0604020202020204" pitchFamily="34" charset="0"/>
              <a:buChar char="•"/>
            </a:pPr>
            <a:r>
              <a:rPr lang="en-US" dirty="0" smtClean="0">
                <a:solidFill>
                  <a:srgbClr val="008348"/>
                </a:solidFill>
                <a:latin typeface="Rokkitt" panose="02000503050000020003" pitchFamily="2" charset="0"/>
              </a:rPr>
              <a:t>Inform </a:t>
            </a:r>
            <a:r>
              <a:rPr lang="en-US" dirty="0">
                <a:solidFill>
                  <a:srgbClr val="008348"/>
                </a:solidFill>
                <a:latin typeface="Rokkitt" panose="02000503050000020003" pitchFamily="2" charset="0"/>
              </a:rPr>
              <a:t>the student of the requirement to attend Right Start Orientation</a:t>
            </a:r>
          </a:p>
          <a:p>
            <a:pPr algn="l"/>
            <a:endParaRPr lang="en-US" dirty="0">
              <a:solidFill>
                <a:srgbClr val="008348"/>
              </a:solidFill>
              <a:latin typeface="Rokkitt" panose="02000503050000020003" pitchFamily="2" charset="0"/>
            </a:endParaRPr>
          </a:p>
        </p:txBody>
      </p:sp>
      <p:sp>
        <p:nvSpPr>
          <p:cNvPr id="4" name="Action Button: Forward or Next 3">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1247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rst time freshman screenshot 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2286000"/>
            <a:ext cx="4572000"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Action Button: Back or Previous 4">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81000" y="2667000"/>
            <a:ext cx="3581400" cy="2862322"/>
          </a:xfrm>
          <a:prstGeom prst="rect">
            <a:avLst/>
          </a:prstGeom>
          <a:noFill/>
        </p:spPr>
        <p:txBody>
          <a:bodyPr wrap="square" rtlCol="0">
            <a:spAutoFit/>
          </a:bodyPr>
          <a:lstStyle/>
          <a:p>
            <a:r>
              <a:rPr lang="en-US" sz="3600" dirty="0" smtClean="0">
                <a:solidFill>
                  <a:srgbClr val="008348"/>
                </a:solidFill>
                <a:latin typeface="Rokkitt" panose="02000503050000020003" pitchFamily="2" charset="0"/>
              </a:rPr>
              <a:t>Congratulations! You have now successfully completed this unit. </a:t>
            </a:r>
            <a:endParaRPr lang="en-US" sz="3600" dirty="0">
              <a:solidFill>
                <a:srgbClr val="008348"/>
              </a:solidFill>
              <a:latin typeface="Rokkitt" panose="02000503050000020003" pitchFamily="2" charset="0"/>
            </a:endParaRPr>
          </a:p>
        </p:txBody>
      </p:sp>
    </p:spTree>
    <p:extLst>
      <p:ext uri="{BB962C8B-B14F-4D97-AF65-F5344CB8AC3E}">
        <p14:creationId xmlns:p14="http://schemas.microsoft.com/office/powerpoint/2010/main" val="10294597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819400"/>
            <a:ext cx="7010400" cy="2819400"/>
          </a:xfrm>
        </p:spPr>
        <p:txBody>
          <a:bodyPr>
            <a:normAutofit/>
          </a:bodyPr>
          <a:lstStyle/>
          <a:p>
            <a:r>
              <a:rPr lang="en-US" sz="6000" dirty="0" smtClean="0">
                <a:solidFill>
                  <a:srgbClr val="008348"/>
                </a:solidFill>
                <a:latin typeface="Rokkitt" panose="02000503050000020003" pitchFamily="2" charset="0"/>
              </a:rPr>
              <a:t>Incorrect!</a:t>
            </a:r>
          </a:p>
          <a:p>
            <a:r>
              <a:rPr lang="en-US" sz="4800" i="1" dirty="0" smtClean="0">
                <a:solidFill>
                  <a:srgbClr val="008348"/>
                </a:solidFill>
                <a:latin typeface="Rokkitt" panose="02000503050000020003" pitchFamily="2" charset="0"/>
              </a:rPr>
              <a:t>(Please try again!)</a:t>
            </a:r>
            <a:endParaRPr lang="en-US" sz="4800" i="1" dirty="0">
              <a:solidFill>
                <a:srgbClr val="008348"/>
              </a:solidFill>
              <a:latin typeface="Rokkitt" panose="02000503050000020003" pitchFamily="2" charset="0"/>
            </a:endParaRPr>
          </a:p>
        </p:txBody>
      </p:sp>
      <p:sp>
        <p:nvSpPr>
          <p:cNvPr id="4" name="Action Button: Return 3">
            <a:hlinkClick r:id="" action="ppaction://hlinkshowjump?jump=lastslideviewed" highlightClick="1"/>
          </p:cNvPr>
          <p:cNvSpPr/>
          <p:nvPr/>
        </p:nvSpPr>
        <p:spPr>
          <a:xfrm>
            <a:off x="7543800" y="5715000"/>
            <a:ext cx="762000" cy="685800"/>
          </a:xfrm>
          <a:prstGeom prst="actionButtonReturn">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62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667000"/>
            <a:ext cx="7315200" cy="2971800"/>
          </a:xfrm>
        </p:spPr>
        <p:txBody>
          <a:bodyPr/>
          <a:lstStyle/>
          <a:p>
            <a:r>
              <a:rPr lang="en-US" dirty="0">
                <a:solidFill>
                  <a:srgbClr val="008348"/>
                </a:solidFill>
                <a:latin typeface="Rokkitt"/>
              </a:rPr>
              <a:t>Upon completing this training, you should be able to use the Columbia State website to guide a prospective first time college student through each step of the admissions process from start to finish.</a:t>
            </a:r>
          </a:p>
        </p:txBody>
      </p:sp>
      <p:sp>
        <p:nvSpPr>
          <p:cNvPr id="6" name="Action Button: Forward or Next 5">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7" name="Action Button: Back or Previous 6">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2286000"/>
            <a:ext cx="4800600" cy="3200400"/>
          </a:xfrm>
        </p:spPr>
        <p:txBody>
          <a:bodyPr>
            <a:normAutofit fontScale="85000" lnSpcReduction="10000"/>
          </a:bodyPr>
          <a:lstStyle/>
          <a:p>
            <a:pPr algn="l"/>
            <a:r>
              <a:rPr lang="en-US" dirty="0">
                <a:solidFill>
                  <a:srgbClr val="008348"/>
                </a:solidFill>
                <a:latin typeface="Rokkitt" panose="02000503050000020003" pitchFamily="2" charset="0"/>
              </a:rPr>
              <a:t>The main skill </a:t>
            </a:r>
            <a:r>
              <a:rPr lang="en-US" dirty="0" smtClean="0">
                <a:solidFill>
                  <a:srgbClr val="008348"/>
                </a:solidFill>
                <a:latin typeface="Rokkitt" panose="02000503050000020003" pitchFamily="2" charset="0"/>
              </a:rPr>
              <a:t>(which </a:t>
            </a:r>
            <a:r>
              <a:rPr lang="en-US" dirty="0">
                <a:solidFill>
                  <a:srgbClr val="008348"/>
                </a:solidFill>
                <a:latin typeface="Rokkitt" panose="02000503050000020003" pitchFamily="2" charset="0"/>
              </a:rPr>
              <a:t>you should already </a:t>
            </a:r>
            <a:r>
              <a:rPr lang="en-US" dirty="0" smtClean="0">
                <a:solidFill>
                  <a:srgbClr val="008348"/>
                </a:solidFill>
                <a:latin typeface="Rokkitt" panose="02000503050000020003" pitchFamily="2" charset="0"/>
              </a:rPr>
              <a:t>have) </a:t>
            </a:r>
            <a:r>
              <a:rPr lang="en-US" dirty="0">
                <a:solidFill>
                  <a:srgbClr val="008348"/>
                </a:solidFill>
                <a:latin typeface="Rokkitt" panose="02000503050000020003" pitchFamily="2" charset="0"/>
              </a:rPr>
              <a:t>of navigating the Internet with a web browser will be one of your most valuable skills as you use the college’s website to guide the student. Everything that you need to do this job is at your fingertips.</a:t>
            </a:r>
          </a:p>
        </p:txBody>
      </p:sp>
      <p:sp>
        <p:nvSpPr>
          <p:cNvPr id="5" name="Action Button: Forward or Next 4">
            <a:hlinkClick r:id="" action="ppaction://hlinkshowjump?jump=nextslide" highlightClick="1"/>
          </p:cNvPr>
          <p:cNvSpPr/>
          <p:nvPr/>
        </p:nvSpPr>
        <p:spPr>
          <a:xfrm>
            <a:off x="7734300" y="5867400"/>
            <a:ext cx="647700" cy="533400"/>
          </a:xfrm>
          <a:prstGeom prst="actionButtonForwardNext">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48"/>
              </a:solidFill>
            </a:endParaRPr>
          </a:p>
        </p:txBody>
      </p:sp>
      <p:sp>
        <p:nvSpPr>
          <p:cNvPr id="6" name="Action Button: Back or Previous 5">
            <a:hlinkClick r:id="" action="ppaction://hlinkshowjump?jump=previousslide" highlightClick="1"/>
          </p:cNvPr>
          <p:cNvSpPr/>
          <p:nvPr/>
        </p:nvSpPr>
        <p:spPr>
          <a:xfrm>
            <a:off x="762000" y="5867400"/>
            <a:ext cx="685800" cy="533400"/>
          </a:xfrm>
          <a:prstGeom prst="actionButtonBackPrevious">
            <a:avLst/>
          </a:prstGeom>
          <a:solidFill>
            <a:srgbClr val="0083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oandg.co.uk/sites/default/files/web-brows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0240" y="2362200"/>
            <a:ext cx="2255520" cy="2255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9200" y="4800600"/>
            <a:ext cx="3657600" cy="230832"/>
          </a:xfrm>
          <a:prstGeom prst="rect">
            <a:avLst/>
          </a:prstGeom>
          <a:noFill/>
        </p:spPr>
        <p:txBody>
          <a:bodyPr wrap="square" rtlCol="0">
            <a:spAutoFit/>
          </a:bodyPr>
          <a:lstStyle/>
          <a:p>
            <a:r>
              <a:rPr lang="en-US" sz="900" dirty="0"/>
              <a:t>Image Source: http://oandg.co.uk/sites/default/files/web-browsers-.jpg</a:t>
            </a:r>
          </a:p>
        </p:txBody>
      </p:sp>
    </p:spTree>
    <p:extLst>
      <p:ext uri="{BB962C8B-B14F-4D97-AF65-F5344CB8AC3E}">
        <p14:creationId xmlns:p14="http://schemas.microsoft.com/office/powerpoint/2010/main" val="32437830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3442</TotalTime>
  <Words>3002</Words>
  <Application>Microsoft Macintosh PowerPoint</Application>
  <PresentationFormat>On-screen Show (4:3)</PresentationFormat>
  <Paragraphs>180</Paragraphs>
  <Slides>78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Calibri</vt:lpstr>
      <vt:lpstr>Rokkitt</vt:lpstr>
      <vt:lpstr>Times New Roman</vt:lpstr>
      <vt:lpstr>Arial</vt:lpstr>
      <vt:lpstr>Office Theme</vt:lpstr>
      <vt:lpstr>Using the Columbia State Website to Guide a First Time College Student through the Admissions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One:  Show the student where to apply on the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dc:creator>
  <cp:lastModifiedBy>joquena lomelino</cp:lastModifiedBy>
  <cp:revision>71</cp:revision>
  <dcterms:created xsi:type="dcterms:W3CDTF">2015-06-26T19:19:17Z</dcterms:created>
  <dcterms:modified xsi:type="dcterms:W3CDTF">2017-06-25T12:04:56Z</dcterms:modified>
</cp:coreProperties>
</file>